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99" r:id="rId2"/>
  </p:sldMasterIdLst>
  <p:notesMasterIdLst>
    <p:notesMasterId r:id="rId28"/>
  </p:notesMasterIdLst>
  <p:handoutMasterIdLst>
    <p:handoutMasterId r:id="rId29"/>
  </p:handoutMasterIdLst>
  <p:sldIdLst>
    <p:sldId id="639" r:id="rId3"/>
    <p:sldId id="599" r:id="rId4"/>
    <p:sldId id="600" r:id="rId5"/>
    <p:sldId id="603" r:id="rId6"/>
    <p:sldId id="608" r:id="rId7"/>
    <p:sldId id="604" r:id="rId8"/>
    <p:sldId id="605" r:id="rId9"/>
    <p:sldId id="588" r:id="rId10"/>
    <p:sldId id="638" r:id="rId11"/>
    <p:sldId id="565" r:id="rId12"/>
    <p:sldId id="566" r:id="rId13"/>
    <p:sldId id="567" r:id="rId14"/>
    <p:sldId id="568" r:id="rId15"/>
    <p:sldId id="570" r:id="rId16"/>
    <p:sldId id="590" r:id="rId17"/>
    <p:sldId id="594" r:id="rId18"/>
    <p:sldId id="576" r:id="rId19"/>
    <p:sldId id="582" r:id="rId20"/>
    <p:sldId id="597" r:id="rId21"/>
    <p:sldId id="596" r:id="rId22"/>
    <p:sldId id="583" r:id="rId23"/>
    <p:sldId id="591" r:id="rId24"/>
    <p:sldId id="587" r:id="rId25"/>
    <p:sldId id="586" r:id="rId26"/>
    <p:sldId id="592" r:id="rId27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BBE0E3"/>
    <a:srgbClr val="339966"/>
    <a:srgbClr val="339933"/>
    <a:srgbClr val="99FF99"/>
    <a:srgbClr val="CC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41" autoAdjust="0"/>
    <p:restoredTop sz="91116" autoAdjust="0"/>
  </p:normalViewPr>
  <p:slideViewPr>
    <p:cSldViewPr>
      <p:cViewPr varScale="1">
        <p:scale>
          <a:sx n="60" d="100"/>
          <a:sy n="60" d="100"/>
        </p:scale>
        <p:origin x="-11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6CAF-A615-498D-88E1-5D4860F5EF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51412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6938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CD0DD8-2673-4307-BE16-6D01D70CE9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0E9A-5786-4E38-95F8-A38B68CB704E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050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051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l-NL" smtClean="0">
                <a:latin typeface="Arial" pitchFamily="34" charset="0"/>
              </a:rPr>
              <a:t>Hoe kan je in een dunbevolkt gebied een adequate adherentie creëren, en een zogenaamde verschuivende of dynamisch adherentie grens vormen?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l-NL" smtClean="0">
                <a:latin typeface="Arial" pitchFamily="34" charset="0"/>
              </a:rPr>
              <a:t>Hier ziet u de legitimering van het IHD project. De aanrij tijd uit de regio Zuidoost Drenthe ligt tussen de 60 en 90 minuten naar het dichtstbijzijnde intverventie centrum.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l-NL" smtClean="0">
                <a:latin typeface="Arial" pitchFamily="34" charset="0"/>
              </a:rPr>
              <a:t>Infarct protocol:</a:t>
            </a:r>
          </a:p>
          <a:p>
            <a:r>
              <a:rPr lang="nl-NL" smtClean="0">
                <a:latin typeface="Arial" pitchFamily="34" charset="0"/>
              </a:rPr>
              <a:t>In geel de adherentie van IHD Emmen</a:t>
            </a:r>
          </a:p>
          <a:p>
            <a:r>
              <a:rPr lang="nl-NL" smtClean="0">
                <a:latin typeface="Arial" pitchFamily="34" charset="0"/>
              </a:rPr>
              <a:t>In rood de adherentie van Isala Zwolle</a:t>
            </a:r>
          </a:p>
          <a:p>
            <a:r>
              <a:rPr lang="nl-NL" smtClean="0">
                <a:latin typeface="Arial" pitchFamily="34" charset="0"/>
              </a:rPr>
              <a:t>In groen de adherentie van UMCG Groningen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D0DD8-2673-4307-BE16-6D01D70CE9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refaja.nl/pageflow/default.asp?pageid=1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refaja.nl/pageflow/default.asp?pageid=1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 rot="16200000">
            <a:off x="-3077369" y="3075781"/>
            <a:ext cx="6551613" cy="400051"/>
          </a:xfrm>
          <a:prstGeom prst="rect">
            <a:avLst/>
          </a:prstGeom>
          <a:solidFill>
            <a:srgbClr val="00359E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2000">
                <a:solidFill>
                  <a:schemeClr val="bg1"/>
                </a:solidFill>
                <a:latin typeface="Arial" charset="0"/>
              </a:rPr>
              <a:t>Invasieve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Hartzorg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Drenthe</a:t>
            </a:r>
          </a:p>
        </p:txBody>
      </p:sp>
      <p:sp>
        <p:nvSpPr>
          <p:cNvPr id="5" name="Tijdelijke aanduiding voor datum 3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8E2340-8B0F-4105-9E61-E18775DFE923}" type="datetimeFigureOut">
              <a:rPr lang="nl-NL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6-12-2011</a:t>
            </a:fld>
            <a:endParaRPr lang="nl-NL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Picture 9" descr="http://www.zorgpleinnoord.nl/uploads/0000/8266/foto_476__original_logo.GIF?1265020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960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Logo Wilhelmina Ziekenhuis Assen"/>
          <p:cNvPicPr>
            <a:picLocks noChangeAspect="1" noChangeArrowheads="1"/>
          </p:cNvPicPr>
          <p:nvPr/>
        </p:nvPicPr>
        <p:blipFill>
          <a:blip r:embed="rId3" cstate="print"/>
          <a:srcRect r="77083"/>
          <a:stretch>
            <a:fillRect/>
          </a:stretch>
        </p:blipFill>
        <p:spPr bwMode="auto">
          <a:xfrm>
            <a:off x="1600200" y="6427788"/>
            <a:ext cx="457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Logo Refaj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74515"/>
          <a:stretch>
            <a:fillRect/>
          </a:stretch>
        </p:blipFill>
        <p:spPr bwMode="auto">
          <a:xfrm>
            <a:off x="2209800" y="64579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http://www.rtvdrenthe.nl/SiteFiles/temp/905c588a74a8a30a9098fa5a9fd48e36-450x450.jpeg"/>
          <p:cNvPicPr>
            <a:picLocks noChangeAspect="1" noChangeArrowheads="1"/>
          </p:cNvPicPr>
          <p:nvPr/>
        </p:nvPicPr>
        <p:blipFill>
          <a:blip r:embed="rId6" cstate="print"/>
          <a:srcRect r="23544" b="24699"/>
          <a:stretch>
            <a:fillRect/>
          </a:stretch>
        </p:blipFill>
        <p:spPr bwMode="auto">
          <a:xfrm>
            <a:off x="2895600" y="6464300"/>
            <a:ext cx="685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94450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Tijdelijke aanduiding voor titel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89091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16D0E-5BB9-46DA-8323-987CF06293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7266-314F-4079-BB27-0CE2529E32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7EF9-E0A1-4788-961A-4F382960E3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 rot="16200000">
            <a:off x="-3077369" y="3075781"/>
            <a:ext cx="6551613" cy="400051"/>
          </a:xfrm>
          <a:prstGeom prst="rect">
            <a:avLst/>
          </a:prstGeom>
          <a:solidFill>
            <a:srgbClr val="00359E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2000">
                <a:solidFill>
                  <a:schemeClr val="bg1"/>
                </a:solidFill>
                <a:latin typeface="Arial" charset="0"/>
              </a:rPr>
              <a:t>Invasieve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Hartzorg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Drenthe</a:t>
            </a:r>
          </a:p>
        </p:txBody>
      </p:sp>
      <p:pic>
        <p:nvPicPr>
          <p:cNvPr id="5" name="Picture 9" descr="http://www.zorgpleinnoord.nl/uploads/0000/8266/foto_476__original_logo.GIF?1265020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960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Logo Wilhelmina Ziekenhuis Assen"/>
          <p:cNvPicPr>
            <a:picLocks noChangeAspect="1" noChangeArrowheads="1"/>
          </p:cNvPicPr>
          <p:nvPr/>
        </p:nvPicPr>
        <p:blipFill>
          <a:blip r:embed="rId3" cstate="print"/>
          <a:srcRect r="77083"/>
          <a:stretch>
            <a:fillRect/>
          </a:stretch>
        </p:blipFill>
        <p:spPr bwMode="auto">
          <a:xfrm>
            <a:off x="1600200" y="6427788"/>
            <a:ext cx="457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Logo Refaj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74515"/>
          <a:stretch>
            <a:fillRect/>
          </a:stretch>
        </p:blipFill>
        <p:spPr bwMode="auto">
          <a:xfrm>
            <a:off x="2209800" y="64579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www.rtvdrenthe.nl/SiteFiles/temp/905c588a74a8a30a9098fa5a9fd48e36-450x450.jpeg"/>
          <p:cNvPicPr>
            <a:picLocks noChangeAspect="1" noChangeArrowheads="1"/>
          </p:cNvPicPr>
          <p:nvPr/>
        </p:nvPicPr>
        <p:blipFill>
          <a:blip r:embed="rId6" cstate="print"/>
          <a:srcRect r="23544" b="24699"/>
          <a:stretch>
            <a:fillRect/>
          </a:stretch>
        </p:blipFill>
        <p:spPr bwMode="auto">
          <a:xfrm>
            <a:off x="2895600" y="6464300"/>
            <a:ext cx="685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94450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SmartArt-afbeelding wilt toevoegen</a:t>
            </a:r>
            <a:endParaRPr lang="nl-NL" noProof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dirty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7CD51-C14B-4058-83A9-D389A6ED28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H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246" y="-901279"/>
            <a:ext cx="8941113" cy="7042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03-11-2011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 descr="WCN logo.ai"/>
          <p:cNvPicPr>
            <a:picLocks noChangeAspect="1"/>
          </p:cNvPicPr>
          <p:nvPr userDrawn="1"/>
        </p:nvPicPr>
        <p:blipFill>
          <a:blip r:embed="rId3" cstate="print"/>
          <a:srcRect l="33666" t="24396" r="31982" b="52361"/>
          <a:stretch>
            <a:fillRect/>
          </a:stretch>
        </p:blipFill>
        <p:spPr>
          <a:xfrm>
            <a:off x="416247" y="411480"/>
            <a:ext cx="1046145" cy="1000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F1233-D492-46F3-9637-E1A586D1EF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6FE7-2C63-4D3D-A074-C42CB06A89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B047-0C52-4907-8367-DFE1D7CA2F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2907-D0BA-48D2-AC71-A141DDCF64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C647-EECC-4456-AFB9-DA904A5ED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41C5-8344-4673-9768-ACD332B67B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9E1D-DFC5-4838-96D5-BCE532FA63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53D5-5A02-42DB-835B-097939E1E6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refaja.nl/pageflow/default.asp?pageid=1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05CCC-EE14-4995-A020-EA4E7AE1F7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 rot="-5400000">
            <a:off x="-3077369" y="3075781"/>
            <a:ext cx="6551613" cy="400051"/>
          </a:xfrm>
          <a:prstGeom prst="rect">
            <a:avLst/>
          </a:prstGeom>
          <a:solidFill>
            <a:srgbClr val="00359E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2000">
                <a:solidFill>
                  <a:schemeClr val="bg1"/>
                </a:solidFill>
                <a:latin typeface="Arial" charset="0"/>
              </a:rPr>
              <a:t>Invasieve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Hartzorg</a:t>
            </a:r>
            <a:r>
              <a:rPr lang="en-GB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nl-NL" sz="2000">
                <a:solidFill>
                  <a:schemeClr val="bg1"/>
                </a:solidFill>
                <a:latin typeface="Arial" charset="0"/>
              </a:rPr>
              <a:t>Drenthe</a:t>
            </a:r>
          </a:p>
        </p:txBody>
      </p:sp>
      <p:pic>
        <p:nvPicPr>
          <p:cNvPr id="1031" name="Picture 9" descr="http://www.zorgpleinnoord.nl/uploads/0000/8266/foto_476__original_logo.GIF?12650202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63960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1" descr="Logo Wilhelmina Ziekenhuis Assen"/>
          <p:cNvPicPr>
            <a:picLocks noChangeAspect="1" noChangeArrowheads="1"/>
          </p:cNvPicPr>
          <p:nvPr/>
        </p:nvPicPr>
        <p:blipFill>
          <a:blip r:embed="rId15" cstate="print"/>
          <a:srcRect r="77083"/>
          <a:stretch>
            <a:fillRect/>
          </a:stretch>
        </p:blipFill>
        <p:spPr bwMode="auto">
          <a:xfrm>
            <a:off x="1600200" y="6427788"/>
            <a:ext cx="457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2" descr="Logo Refaja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r="74515"/>
          <a:stretch>
            <a:fillRect/>
          </a:stretch>
        </p:blipFill>
        <p:spPr bwMode="auto">
          <a:xfrm>
            <a:off x="2209800" y="64579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http://www.rtvdrenthe.nl/SiteFiles/temp/905c588a74a8a30a9098fa5a9fd48e36-450x450.jpeg"/>
          <p:cNvPicPr>
            <a:picLocks noChangeAspect="1" noChangeArrowheads="1"/>
          </p:cNvPicPr>
          <p:nvPr/>
        </p:nvPicPr>
        <p:blipFill>
          <a:blip r:embed="rId18" cstate="print"/>
          <a:srcRect r="23544" b="24699"/>
          <a:stretch>
            <a:fillRect/>
          </a:stretch>
        </p:blipFill>
        <p:spPr bwMode="auto">
          <a:xfrm>
            <a:off x="2895600" y="6464300"/>
            <a:ext cx="685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394450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8" descr="AZG_logo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biLevel thresh="50000"/>
          </a:blip>
          <a:srcRect r="50003"/>
          <a:stretch>
            <a:fillRect/>
          </a:stretch>
        </p:blipFill>
        <p:spPr bwMode="auto">
          <a:xfrm>
            <a:off x="41275" y="6362700"/>
            <a:ext cx="4270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73DD31E-6115-B74C-A0A0-2B3F38BB56C2}" type="datetimeFigureOut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03-11-2011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09E3861-C426-2946-B8DD-385DECEE5112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3700" y="1539875"/>
            <a:ext cx="8318500" cy="1470025"/>
          </a:xfrm>
        </p:spPr>
        <p:txBody>
          <a:bodyPr/>
          <a:lstStyle/>
          <a:p>
            <a: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nl-NL" sz="4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nl-NL" b="1" dirty="0" smtClean="0">
                <a:latin typeface="Calibri" pitchFamily="34" charset="0"/>
              </a:rPr>
              <a:t>ACS</a:t>
            </a:r>
            <a:endParaRPr lang="nl-NL" sz="4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3600" b="1" dirty="0" smtClean="0">
                <a:solidFill>
                  <a:schemeClr val="bg1"/>
                </a:solidFill>
                <a:latin typeface="Calibri" pitchFamily="34" charset="0"/>
              </a:rPr>
              <a:t>Gillian </a:t>
            </a:r>
            <a:r>
              <a:rPr lang="nl-NL" sz="3600" b="1" dirty="0" err="1" smtClean="0">
                <a:solidFill>
                  <a:schemeClr val="bg1"/>
                </a:solidFill>
                <a:latin typeface="Calibri" pitchFamily="34" charset="0"/>
              </a:rPr>
              <a:t>Jessurun</a:t>
            </a:r>
            <a:endParaRPr lang="nl-NL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nl-NL" sz="3600" i="1" dirty="0" smtClean="0">
                <a:solidFill>
                  <a:schemeClr val="bg1"/>
                </a:solidFill>
                <a:latin typeface="Calibri" pitchFamily="34" charset="0"/>
              </a:rPr>
              <a:t>Scheper Ziekenhuis, Emmen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6900" y="596900"/>
            <a:ext cx="81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err="1">
                <a:solidFill>
                  <a:prstClr val="white"/>
                </a:solidFill>
                <a:latin typeface="Calibri" pitchFamily="34" charset="0"/>
              </a:rPr>
              <a:t>Antistollingstherapie</a:t>
            </a:r>
            <a:endParaRPr lang="nl-NL" sz="4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82169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Antiplatelet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96838"/>
            <a:ext cx="5400675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Bleeding risk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125538"/>
            <a:ext cx="5616575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260350"/>
            <a:ext cx="6257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115888"/>
            <a:ext cx="4773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858838"/>
            <a:ext cx="75723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80994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STEMI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84121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188" y="5805488"/>
            <a:ext cx="8102600" cy="33813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Funnel plots comparing prasugrel vs. ticagrelor for the risk of key clinical events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print"/>
          <a:srcRect b="1859"/>
          <a:stretch>
            <a:fillRect/>
          </a:stretch>
        </p:blipFill>
        <p:spPr bwMode="auto">
          <a:xfrm>
            <a:off x="684213" y="1304925"/>
            <a:ext cx="78994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Prasugrel vs. Ticagrelor</a:t>
            </a:r>
          </a:p>
        </p:txBody>
      </p:sp>
      <p:sp>
        <p:nvSpPr>
          <p:cNvPr id="33796" name="Tijdelijke aanduiding voor voettekst 7"/>
          <p:cNvSpPr>
            <a:spLocks noGrp="1"/>
          </p:cNvSpPr>
          <p:nvPr>
            <p:ph type="ftr" sz="quarter" idx="4294967295"/>
          </p:nvPr>
        </p:nvSpPr>
        <p:spPr bwMode="auto">
          <a:xfrm>
            <a:off x="5362575" y="6494463"/>
            <a:ext cx="3781425" cy="352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Int J Cardiol. 2011 Sep 1;151(2):228-9.</a:t>
            </a: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8" y="631825"/>
            <a:ext cx="8234362" cy="546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Achtergrond</a:t>
            </a:r>
            <a:br>
              <a:rPr lang="nl-NL" smtClean="0"/>
            </a:br>
            <a:r>
              <a:rPr lang="nl-NL" sz="3200" smtClean="0"/>
              <a:t>RIVM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46313"/>
            <a:ext cx="3455987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0" y="2303463"/>
            <a:ext cx="342582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094038"/>
            <a:ext cx="908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5500" y="3094038"/>
            <a:ext cx="908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3025"/>
            <a:ext cx="65532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73038"/>
            <a:ext cx="67198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And now daily practice</a:t>
            </a:r>
          </a:p>
        </p:txBody>
      </p:sp>
      <p:sp>
        <p:nvSpPr>
          <p:cNvPr id="38914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Which one to choose?</a:t>
            </a:r>
          </a:p>
          <a:p>
            <a:r>
              <a:rPr lang="nl-NL" smtClean="0"/>
              <a:t>Which dose?</a:t>
            </a:r>
          </a:p>
          <a:p>
            <a:r>
              <a:rPr lang="nl-NL" smtClean="0"/>
              <a:t>Which combination?</a:t>
            </a:r>
          </a:p>
          <a:p>
            <a:r>
              <a:rPr lang="nl-NL" smtClean="0"/>
              <a:t>Timing of treatment</a:t>
            </a:r>
          </a:p>
          <a:p>
            <a:r>
              <a:rPr lang="nl-NL" smtClean="0"/>
              <a:t>Differences between STEMI, non-STEMI, unstable angina?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Different schemes</a:t>
            </a:r>
          </a:p>
        </p:txBody>
      </p:sp>
      <p:sp>
        <p:nvSpPr>
          <p:cNvPr id="39938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Based on the current evidence, we highlight an algorithm to aid clinicians in the selection of a P2Y₁₂ receptor inhibitor for patients with ACS in various clinical situations.</a:t>
            </a:r>
          </a:p>
          <a:p>
            <a:endParaRPr lang="nl-NL" smtClean="0"/>
          </a:p>
        </p:txBody>
      </p:sp>
      <p:sp>
        <p:nvSpPr>
          <p:cNvPr id="39939" name="Tijdelijke aanduiding voor voettekst 5"/>
          <p:cNvSpPr>
            <a:spLocks noGrp="1"/>
          </p:cNvSpPr>
          <p:nvPr>
            <p:ph type="ftr" sz="quarter" idx="4294967295"/>
          </p:nvPr>
        </p:nvSpPr>
        <p:spPr bwMode="auto">
          <a:xfrm>
            <a:off x="5002213" y="6570663"/>
            <a:ext cx="4141787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l-NL"/>
              <a:t>Ann Pharmacother. 2011 Sep;45(9):1151-6.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333375"/>
            <a:ext cx="7926387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jdelijke aanduiding voor voettekst 5"/>
          <p:cNvSpPr txBox="1">
            <a:spLocks/>
          </p:cNvSpPr>
          <p:nvPr/>
        </p:nvSpPr>
        <p:spPr bwMode="auto">
          <a:xfrm>
            <a:off x="5002213" y="6570663"/>
            <a:ext cx="4141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/>
              <a:t>Ann Pharmacother. 2011 Sep;45(9):1151-6.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nl-NL" smtClean="0"/>
              <a:t>Our proposal</a:t>
            </a:r>
          </a:p>
        </p:txBody>
      </p:sp>
      <p:sp>
        <p:nvSpPr>
          <p:cNvPr id="43010" name="Tijdelijke aanduiding voor inhoud 4"/>
          <p:cNvSpPr txBox="1">
            <a:spLocks/>
          </p:cNvSpPr>
          <p:nvPr/>
        </p:nvSpPr>
        <p:spPr bwMode="auto">
          <a:xfrm>
            <a:off x="349250" y="1600200"/>
            <a:ext cx="8794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>
                <a:latin typeface="Calibri" pitchFamily="34" charset="0"/>
              </a:rPr>
              <a:t>Develop a regional protocol in collaboration with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>
                <a:latin typeface="Calibri" pitchFamily="34" charset="0"/>
              </a:rPr>
              <a:t>Ambulances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>
                <a:latin typeface="Calibri" pitchFamily="34" charset="0"/>
              </a:rPr>
              <a:t>General Practitioners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>
                <a:latin typeface="Calibri" pitchFamily="34" charset="0"/>
              </a:rPr>
              <a:t>Adherent cardiologists and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>
                <a:latin typeface="Calibri" pitchFamily="34" charset="0"/>
              </a:rPr>
              <a:t>Adherent Cardio-Thoracic surgeons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>
                <a:latin typeface="Calibri" pitchFamily="34" charset="0"/>
              </a:rPr>
              <a:t>ROAZ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nl-NL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>
                <a:latin typeface="Calibri" pitchFamily="34" charset="0"/>
              </a:rPr>
              <a:t>Based on the new guide lines: Prasu or 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Achtergrond</a:t>
            </a:r>
            <a:br>
              <a:rPr lang="nl-NL" smtClean="0"/>
            </a:br>
            <a:r>
              <a:rPr lang="nl-NL" sz="3200" smtClean="0"/>
              <a:t>RIVM</a:t>
            </a:r>
          </a:p>
        </p:txBody>
      </p:sp>
      <p:grpSp>
        <p:nvGrpSpPr>
          <p:cNvPr id="64515" name="Groep 11"/>
          <p:cNvGrpSpPr>
            <a:grpSpLocks/>
          </p:cNvGrpSpPr>
          <p:nvPr/>
        </p:nvGrpSpPr>
        <p:grpSpPr bwMode="auto">
          <a:xfrm>
            <a:off x="427038" y="2133600"/>
            <a:ext cx="8181975" cy="3194050"/>
            <a:chOff x="-787469" y="1852800"/>
            <a:chExt cx="9209591" cy="3445662"/>
          </a:xfrm>
        </p:grpSpPr>
        <p:pic>
          <p:nvPicPr>
            <p:cNvPr id="64516" name="Picture 5" descr="C:\Documents and Settings\Lambert\Mijn documenten\Mijn afbeeldingen\Nederlanddrenthe\beroer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87469" y="1852800"/>
              <a:ext cx="2941638" cy="344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7" name="Picture 7" descr="C:\Documents and Settings\Lambert\Mijn documenten\Mijn afbeeldingen\Nederlanddrenthe\hartfale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169" y="1859531"/>
              <a:ext cx="3157871" cy="3438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18" name="Picture 9" descr="C:\Documents and Settings\Lambert\Mijn documenten\Mijn afbeeldingen\Nederlanddrenthe\hartritmestoornissen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5822" y="1947018"/>
              <a:ext cx="3016300" cy="335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Oval 11"/>
            <p:cNvSpPr>
              <a:spLocks noChangeArrowheads="1"/>
            </p:cNvSpPr>
            <p:nvPr/>
          </p:nvSpPr>
          <p:spPr bwMode="auto">
            <a:xfrm>
              <a:off x="1259626" y="2547182"/>
              <a:ext cx="9144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4520" name="Oval 12"/>
            <p:cNvSpPr>
              <a:spLocks noChangeArrowheads="1"/>
            </p:cNvSpPr>
            <p:nvPr/>
          </p:nvSpPr>
          <p:spPr bwMode="auto">
            <a:xfrm>
              <a:off x="4400550" y="2547182"/>
              <a:ext cx="9144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7482090" y="2635858"/>
              <a:ext cx="9144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Zorgconcept- development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nl-NL" smtClean="0"/>
              <a:t>Focus op service excellence met als kritische succesfactoren </a:t>
            </a:r>
          </a:p>
          <a:p>
            <a:pPr lvl="2"/>
            <a:r>
              <a:rPr lang="nl-NL" sz="2800" smtClean="0"/>
              <a:t>Adherentie</a:t>
            </a:r>
          </a:p>
          <a:p>
            <a:pPr lvl="2"/>
            <a:r>
              <a:rPr lang="nl-NL" sz="2800" smtClean="0"/>
              <a:t>Indicatiestelling</a:t>
            </a:r>
          </a:p>
          <a:p>
            <a:pPr lvl="2"/>
            <a:r>
              <a:rPr lang="nl-NL" sz="2800" smtClean="0"/>
              <a:t>Expertise</a:t>
            </a:r>
          </a:p>
          <a:p>
            <a:pPr lvl="2"/>
            <a:r>
              <a:rPr lang="nl-NL" sz="2800" smtClean="0"/>
              <a:t>Behandelingsstrategie</a:t>
            </a:r>
            <a:endParaRPr lang="nl-NL" smtClean="0"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Adherentie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endParaRPr lang="nl-NL" sz="1800" smtClean="0"/>
          </a:p>
          <a:p>
            <a:pPr>
              <a:lnSpc>
                <a:spcPct val="90000"/>
              </a:lnSpc>
            </a:pPr>
            <a:r>
              <a:rPr lang="nl-NL" sz="2400" smtClean="0"/>
              <a:t>Regionale samenwerking (± 40% van totaal)</a:t>
            </a:r>
          </a:p>
          <a:p>
            <a:pPr lvl="1">
              <a:lnSpc>
                <a:spcPct val="90000"/>
              </a:lnSpc>
            </a:pPr>
            <a:r>
              <a:rPr lang="nl-NL" sz="2400" smtClean="0"/>
              <a:t>Assen</a:t>
            </a:r>
          </a:p>
          <a:p>
            <a:pPr lvl="1">
              <a:lnSpc>
                <a:spcPct val="90000"/>
              </a:lnSpc>
            </a:pPr>
            <a:r>
              <a:rPr lang="nl-NL" sz="2400" smtClean="0"/>
              <a:t>Hoogeveen</a:t>
            </a:r>
          </a:p>
          <a:p>
            <a:pPr lvl="1">
              <a:lnSpc>
                <a:spcPct val="90000"/>
              </a:lnSpc>
            </a:pPr>
            <a:r>
              <a:rPr lang="nl-NL" sz="2400" smtClean="0"/>
              <a:t>Stadskanaal</a:t>
            </a:r>
          </a:p>
          <a:p>
            <a:pPr lvl="1">
              <a:lnSpc>
                <a:spcPct val="90000"/>
              </a:lnSpc>
            </a:pPr>
            <a:r>
              <a:rPr lang="nl-NL" sz="2400" smtClean="0"/>
              <a:t>Hardenberg</a:t>
            </a:r>
          </a:p>
          <a:p>
            <a:pPr lvl="1">
              <a:lnSpc>
                <a:spcPct val="90000"/>
              </a:lnSpc>
            </a:pPr>
            <a:r>
              <a:rPr lang="nl-NL" sz="2400" smtClean="0"/>
              <a:t>Elders (Martini Ziekenhuis, Emlichheim etc.)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Service zonder wachttijden (korte opname duur)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Hoge prevalentie in dunbevolkt gebied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ep 9"/>
          <p:cNvGrpSpPr>
            <a:grpSpLocks/>
          </p:cNvGrpSpPr>
          <p:nvPr/>
        </p:nvGrpSpPr>
        <p:grpSpPr bwMode="auto">
          <a:xfrm>
            <a:off x="2319338" y="1066800"/>
            <a:ext cx="4505325" cy="5257800"/>
            <a:chOff x="1600200" y="-307975"/>
            <a:chExt cx="5819775" cy="6784975"/>
          </a:xfrm>
        </p:grpSpPr>
        <p:pic>
          <p:nvPicPr>
            <p:cNvPr id="706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5851"/>
            <a:stretch>
              <a:fillRect/>
            </a:stretch>
          </p:blipFill>
          <p:spPr bwMode="auto">
            <a:xfrm>
              <a:off x="1724025" y="381000"/>
              <a:ext cx="5695950" cy="6096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0660" name="Oval 3"/>
            <p:cNvSpPr>
              <a:spLocks noChangeArrowheads="1"/>
            </p:cNvSpPr>
            <p:nvPr/>
          </p:nvSpPr>
          <p:spPr bwMode="auto">
            <a:xfrm rot="-3063127">
              <a:off x="3286919" y="81756"/>
              <a:ext cx="3367088" cy="25876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0661" name="Oval 4"/>
            <p:cNvSpPr>
              <a:spLocks noChangeArrowheads="1"/>
            </p:cNvSpPr>
            <p:nvPr/>
          </p:nvSpPr>
          <p:spPr bwMode="auto">
            <a:xfrm>
              <a:off x="4343400" y="2133600"/>
              <a:ext cx="2667000" cy="2057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0662" name="Oval 5"/>
            <p:cNvSpPr>
              <a:spLocks noChangeArrowheads="1"/>
            </p:cNvSpPr>
            <p:nvPr/>
          </p:nvSpPr>
          <p:spPr bwMode="auto">
            <a:xfrm rot="1386135">
              <a:off x="1968500" y="2582863"/>
              <a:ext cx="2446338" cy="3444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0663" name="Oval 6"/>
            <p:cNvSpPr>
              <a:spLocks noChangeArrowheads="1"/>
            </p:cNvSpPr>
            <p:nvPr/>
          </p:nvSpPr>
          <p:spPr bwMode="auto">
            <a:xfrm>
              <a:off x="3886200" y="4191000"/>
              <a:ext cx="3048000" cy="2057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0664" name="Oval 7"/>
            <p:cNvSpPr>
              <a:spLocks noChangeArrowheads="1"/>
            </p:cNvSpPr>
            <p:nvPr/>
          </p:nvSpPr>
          <p:spPr bwMode="auto">
            <a:xfrm>
              <a:off x="1600200" y="609600"/>
              <a:ext cx="20574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 sz="18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70665" name="Text Box 8"/>
            <p:cNvSpPr txBox="1">
              <a:spLocks noChangeArrowheads="1"/>
            </p:cNvSpPr>
            <p:nvPr/>
          </p:nvSpPr>
          <p:spPr bwMode="auto">
            <a:xfrm>
              <a:off x="6095248" y="2666597"/>
              <a:ext cx="305549" cy="98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4400" b="1">
                  <a:solidFill>
                    <a:srgbClr val="CC0000"/>
                  </a:solidFill>
                  <a:latin typeface="Calibri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70666" name="Titel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Adherentie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Adherentie</a:t>
            </a:r>
            <a:br>
              <a:rPr lang="nl-NL" smtClean="0"/>
            </a:br>
            <a:r>
              <a:rPr lang="nl-NL" sz="2800" smtClean="0"/>
              <a:t>voor myocardinfarct</a:t>
            </a:r>
          </a:p>
        </p:txBody>
      </p:sp>
      <p:pic>
        <p:nvPicPr>
          <p:cNvPr id="7270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44675"/>
            <a:ext cx="4114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41925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Introduction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r>
              <a:rPr lang="en-US" smtClean="0"/>
              <a:t>Acute coronary syndrome (ACS) is a continuum of disease that includes non-ST-segment elevation ACS and ST-segment elevation myocardial infarction. </a:t>
            </a:r>
          </a:p>
          <a:p>
            <a:r>
              <a:rPr lang="en-US" smtClean="0"/>
              <a:t>Defining the developing role of antiplatelet therapy in ACS and compare the available P2Y₁₂ receptor inhibitors.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44450"/>
            <a:ext cx="67595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e complication">
  <a:themeElements>
    <a:clrScheme name="Late complic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te complic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te complic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Bespreking dhr v.d. Berg Achmea corr aug fn</Template>
  <TotalTime>432</TotalTime>
  <Words>338</Words>
  <Application>Microsoft Office PowerPoint</Application>
  <PresentationFormat>Diavoorstelling (4:3)</PresentationFormat>
  <Paragraphs>81</Paragraphs>
  <Slides>25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 2</vt:lpstr>
      <vt:lpstr>Late complication</vt:lpstr>
      <vt:lpstr>Office-thema</vt:lpstr>
      <vt:lpstr> ACS</vt:lpstr>
      <vt:lpstr>Achtergrond RIVM</vt:lpstr>
      <vt:lpstr>Achtergrond RIVM</vt:lpstr>
      <vt:lpstr>Zorgconcept- development</vt:lpstr>
      <vt:lpstr>Adherentie</vt:lpstr>
      <vt:lpstr>Adherentie</vt:lpstr>
      <vt:lpstr>Adherentie voor myocardinfarct</vt:lpstr>
      <vt:lpstr>Introduction</vt:lpstr>
      <vt:lpstr>Dia 9</vt:lpstr>
      <vt:lpstr>Antiplatelet therapy</vt:lpstr>
      <vt:lpstr>Dia 11</vt:lpstr>
      <vt:lpstr>Bleeding risk</vt:lpstr>
      <vt:lpstr>Dia 13</vt:lpstr>
      <vt:lpstr>Dia 14</vt:lpstr>
      <vt:lpstr>Dia 15</vt:lpstr>
      <vt:lpstr>Dia 16</vt:lpstr>
      <vt:lpstr>STEMI</vt:lpstr>
      <vt:lpstr>Prasugrel vs. Ticagrelor</vt:lpstr>
      <vt:lpstr>Dia 19</vt:lpstr>
      <vt:lpstr>Dia 20</vt:lpstr>
      <vt:lpstr>Dia 21</vt:lpstr>
      <vt:lpstr>And now daily practice</vt:lpstr>
      <vt:lpstr>Different schemes</vt:lpstr>
      <vt:lpstr>Dia 24</vt:lpstr>
      <vt:lpstr>Our proposal</vt:lpstr>
    </vt:vector>
  </TitlesOfParts>
  <Company>IWANOUK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Stand-alone thrombus aspiration and Distal embolization after primary PCI:  Results from TAPAS</dc:title>
  <dc:creator>Fokkema</dc:creator>
  <cp:lastModifiedBy>Marianne</cp:lastModifiedBy>
  <cp:revision>535</cp:revision>
  <dcterms:created xsi:type="dcterms:W3CDTF">2005-05-05T12:35:53Z</dcterms:created>
  <dcterms:modified xsi:type="dcterms:W3CDTF">2011-12-06T15:45:29Z</dcterms:modified>
</cp:coreProperties>
</file>