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77" r:id="rId2"/>
  </p:sldMasterIdLst>
  <p:notesMasterIdLst>
    <p:notesMasterId r:id="rId27"/>
  </p:notesMasterIdLst>
  <p:sldIdLst>
    <p:sldId id="303" r:id="rId3"/>
    <p:sldId id="288" r:id="rId4"/>
    <p:sldId id="290" r:id="rId5"/>
    <p:sldId id="291" r:id="rId6"/>
    <p:sldId id="287" r:id="rId7"/>
    <p:sldId id="262" r:id="rId8"/>
    <p:sldId id="275" r:id="rId9"/>
    <p:sldId id="292" r:id="rId10"/>
    <p:sldId id="261" r:id="rId11"/>
    <p:sldId id="277" r:id="rId12"/>
    <p:sldId id="265" r:id="rId13"/>
    <p:sldId id="267" r:id="rId14"/>
    <p:sldId id="273" r:id="rId15"/>
    <p:sldId id="271" r:id="rId16"/>
    <p:sldId id="278" r:id="rId17"/>
    <p:sldId id="279" r:id="rId18"/>
    <p:sldId id="294" r:id="rId19"/>
    <p:sldId id="264" r:id="rId20"/>
    <p:sldId id="293" r:id="rId21"/>
    <p:sldId id="297" r:id="rId22"/>
    <p:sldId id="298" r:id="rId23"/>
    <p:sldId id="299" r:id="rId24"/>
    <p:sldId id="301" r:id="rId25"/>
    <p:sldId id="302" r:id="rId2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955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3D84A-E41C-41D8-BCFD-3EE326C32ABB}" type="datetimeFigureOut">
              <a:rPr lang="nl-NL" smtClean="0"/>
              <a:t>6-12-2011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B2A91-1F7B-4F70-8E54-5813E4651594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60E9A-5786-4E38-95F8-A38B68CB704E}" type="slidenum">
              <a:rPr lang="nl-NL" smtClean="0">
                <a:solidFill>
                  <a:prstClr val="black"/>
                </a:solidFill>
              </a:rPr>
              <a:pPr/>
              <a:t>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2A91-1F7B-4F70-8E54-5813E4651594}" type="slidenum">
              <a:rPr lang="nl-NL" smtClean="0"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61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9D8CA26C-D4F9-4746-BC01-549E92042A51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5014B5-4544-461A-8E3B-0E69D873CE0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980A9-3EB2-46F1-8A33-BD090538F4B1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F1D6D-0F4F-4ECF-9C85-871FE9A0D5D9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9FA7C-3F10-4F52-8702-D57EB418CFE6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r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246" y="-901279"/>
            <a:ext cx="8941113" cy="7042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D31E-6115-B74C-A0A0-2B3F38BB56C2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03-11-2011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3861-C426-2946-B8DD-385DECEE511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fbeelding 7" descr="WCN logo.ai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3666" t="24396" r="31982" b="52361"/>
              <a:stretch>
                <a:fillRect/>
              </a:stretch>
            </p:blipFill>
          </mc:Choice>
          <mc:Fallback>
            <p:blipFill>
              <a:blip r:embed="rId4"/>
              <a:srcRect l="33666" t="24396" r="31982" b="52361"/>
              <a:stretch>
                <a:fillRect/>
              </a:stretch>
            </p:blipFill>
          </mc:Fallback>
        </mc:AlternateContent>
        <p:spPr>
          <a:xfrm>
            <a:off x="416247" y="411480"/>
            <a:ext cx="1046145" cy="1000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r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246" y="-901279"/>
            <a:ext cx="8941113" cy="7042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D31E-6115-B74C-A0A0-2B3F38BB56C2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03-11-2011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3861-C426-2946-B8DD-385DECEE511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fbeelding 7" descr="WCN logo.ai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3666" t="24396" r="31982" b="52361"/>
              <a:stretch>
                <a:fillRect/>
              </a:stretch>
            </p:blipFill>
          </mc:Choice>
          <mc:Fallback>
            <p:blipFill>
              <a:blip r:embed="rId4"/>
              <a:srcRect l="33666" t="24396" r="31982" b="52361"/>
              <a:stretch>
                <a:fillRect/>
              </a:stretch>
            </p:blipFill>
          </mc:Fallback>
        </mc:AlternateContent>
        <p:spPr>
          <a:xfrm>
            <a:off x="416247" y="411480"/>
            <a:ext cx="1046145" cy="1000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r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246" y="-901279"/>
            <a:ext cx="8941113" cy="7042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D31E-6115-B74C-A0A0-2B3F38BB56C2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03-11-2011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3861-C426-2946-B8DD-385DECEE511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fbeelding 7" descr="WCN logo.ai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3666" t="24396" r="31982" b="52361"/>
              <a:stretch>
                <a:fillRect/>
              </a:stretch>
            </p:blipFill>
          </mc:Choice>
          <mc:Fallback>
            <p:blipFill>
              <a:blip r:embed="rId4"/>
              <a:srcRect l="33666" t="24396" r="31982" b="52361"/>
              <a:stretch>
                <a:fillRect/>
              </a:stretch>
            </p:blipFill>
          </mc:Fallback>
        </mc:AlternateContent>
        <p:spPr>
          <a:xfrm>
            <a:off x="416247" y="411480"/>
            <a:ext cx="1046145" cy="1000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03A51-6AD9-4544-AFC4-0E0C58A41C39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B838D-D5F6-4A42-B808-81E24AB45811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CBCC7-40B5-4339-993E-92257AA5625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55ED1B-8D02-4BA0-B7E0-377378915D6F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E81C2-C66B-48BF-A6C2-80A10D21DFCE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1FE2B-558B-427A-8348-D3A5572A38A3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BDC1E-CC19-471E-A97C-ED461DC1D9CF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516A6-70C4-4659-BED7-EF503B86AC0C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EF56A42-0218-4241-A2E8-122CA42A484A}" type="slidenum">
              <a:rPr lang="nl-NL"/>
              <a:pPr/>
              <a:t>‹nr.›</a:t>
            </a:fld>
            <a:endParaRPr lang="nl-NL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51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51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51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51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73DD31E-6115-B74C-A0A0-2B3F38BB56C2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03-11-2011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09E3861-C426-2946-B8DD-385DECEE5112}" type="slidenum">
              <a: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wm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3700" y="1539875"/>
            <a:ext cx="8318500" cy="1470025"/>
          </a:xfrm>
        </p:spPr>
        <p:txBody>
          <a:bodyPr/>
          <a:lstStyle/>
          <a:p>
            <a:r>
              <a:rPr lang="nl-NL" sz="4000" b="1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nl-NL" sz="40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b="1" dirty="0" smtClean="0">
                <a:latin typeface="Calibri" pitchFamily="34" charset="0"/>
              </a:rPr>
              <a:t>CRP en </a:t>
            </a:r>
            <a:r>
              <a:rPr lang="nl-NL" b="1" dirty="0" err="1" smtClean="0">
                <a:latin typeface="Calibri" pitchFamily="34" charset="0"/>
              </a:rPr>
              <a:t>inflammatie</a:t>
            </a:r>
            <a:endParaRPr lang="nl-NL" sz="4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83000"/>
            <a:ext cx="6400800" cy="1752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nl-NL" sz="3600" b="1" dirty="0" err="1" smtClean="0">
                <a:solidFill>
                  <a:schemeClr val="bg1"/>
                </a:solidFill>
                <a:latin typeface="Calibri" pitchFamily="34" charset="0"/>
              </a:rPr>
              <a:t>Yvo</a:t>
            </a:r>
            <a:r>
              <a:rPr lang="nl-NL" sz="3600" b="1" dirty="0" smtClean="0">
                <a:solidFill>
                  <a:schemeClr val="bg1"/>
                </a:solidFill>
                <a:latin typeface="Calibri" pitchFamily="34" charset="0"/>
              </a:rPr>
              <a:t> Smulders</a:t>
            </a:r>
          </a:p>
          <a:p>
            <a:pPr>
              <a:spcBef>
                <a:spcPct val="0"/>
              </a:spcBef>
            </a:pPr>
            <a:r>
              <a:rPr lang="nl-NL" sz="3600" i="1" dirty="0" smtClean="0">
                <a:solidFill>
                  <a:schemeClr val="bg1"/>
                </a:solidFill>
                <a:latin typeface="Calibri" pitchFamily="34" charset="0"/>
              </a:rPr>
              <a:t>Vrije Universiteit medisch centrum, Amsterdam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371600" y="381000"/>
            <a:ext cx="755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prstClr val="white"/>
                </a:solidFill>
                <a:latin typeface="Calibri" pitchFamily="34" charset="0"/>
                <a:ea typeface="+mn-ea"/>
              </a:rPr>
              <a:t>Cardiovasculair risicomanagement anno 2011</a:t>
            </a:r>
            <a:endParaRPr lang="nl-NL" sz="4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425" y="1443038"/>
            <a:ext cx="6953250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937375" y="6511925"/>
            <a:ext cx="206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i="1">
                <a:latin typeface="Garamond" charset="0"/>
                <a:ea typeface="ＭＳ Ｐゴシック" charset="0"/>
              </a:rPr>
              <a:t>Int J Epidemiol 2009</a:t>
            </a:r>
          </a:p>
        </p:txBody>
      </p:sp>
      <p:sp>
        <p:nvSpPr>
          <p:cNvPr id="39942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3200" smtClean="0"/>
              <a:t>Onderscheidend vermogen: </a:t>
            </a:r>
            <a:br>
              <a:rPr lang="nl-NL" sz="3200" smtClean="0"/>
            </a:br>
            <a:r>
              <a:rPr lang="nl-NL" sz="3200" smtClean="0"/>
              <a:t>niet beter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3" y="2092325"/>
            <a:ext cx="85852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265863" y="460375"/>
            <a:ext cx="1482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>
                <a:solidFill>
                  <a:schemeClr val="bg2"/>
                </a:solidFill>
                <a:latin typeface="Garamond" charset="0"/>
                <a:ea typeface="ＭＳ Ｐゴシック" charset="0"/>
              </a:rPr>
              <a:t>Sensitivity; DR10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937375" y="6511925"/>
            <a:ext cx="206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i="1">
                <a:latin typeface="Garamond" charset="0"/>
                <a:ea typeface="ＭＳ Ｐゴシック" charset="0"/>
              </a:rPr>
              <a:t>Int J Epidemiol 2009</a:t>
            </a:r>
          </a:p>
        </p:txBody>
      </p:sp>
      <p:sp>
        <p:nvSpPr>
          <p:cNvPr id="20488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Calibratie: nauwelijks beter</a:t>
            </a: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 rot="1514330">
            <a:off x="7399338" y="1455738"/>
            <a:ext cx="322262" cy="719137"/>
          </a:xfrm>
          <a:prstGeom prst="downArrow">
            <a:avLst>
              <a:gd name="adj1" fmla="val 50000"/>
              <a:gd name="adj2" fmla="val 557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3600" smtClean="0"/>
              <a:t>Kán het eigenlijk wel: hebben we een risicoscore met CRP?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958975"/>
            <a:ext cx="5529262" cy="4525963"/>
          </a:xfrm>
        </p:spPr>
        <p:txBody>
          <a:bodyPr/>
          <a:lstStyle/>
          <a:p>
            <a:pPr eaLnBrk="1" hangingPunct="1"/>
            <a:r>
              <a:rPr lang="nl-NL" sz="2400" smtClean="0"/>
              <a:t>SCORE (CBO/NHG): géén CRP</a:t>
            </a:r>
          </a:p>
          <a:p>
            <a:pPr eaLnBrk="1" hangingPunct="1"/>
            <a:endParaRPr lang="nl-NL" sz="2400" smtClean="0"/>
          </a:p>
          <a:p>
            <a:pPr eaLnBrk="1" hangingPunct="1"/>
            <a:r>
              <a:rPr lang="nl-NL" sz="2400" smtClean="0"/>
              <a:t>FRAMINGHAM: géén CRP</a:t>
            </a:r>
          </a:p>
          <a:p>
            <a:pPr eaLnBrk="1" hangingPunct="1"/>
            <a:endParaRPr lang="nl-NL" sz="2400" smtClean="0"/>
          </a:p>
          <a:p>
            <a:pPr eaLnBrk="1" hangingPunct="1"/>
            <a:r>
              <a:rPr lang="nl-NL" sz="2400" smtClean="0"/>
              <a:t>PROCAM: géén CRP</a:t>
            </a:r>
          </a:p>
          <a:p>
            <a:pPr eaLnBrk="1" hangingPunct="1"/>
            <a:endParaRPr lang="nl-NL" sz="2400" smtClean="0"/>
          </a:p>
          <a:p>
            <a:pPr eaLnBrk="1" hangingPunct="1"/>
            <a:r>
              <a:rPr lang="nl-NL" sz="2400" smtClean="0"/>
              <a:t>REYNOLD</a:t>
            </a:r>
            <a:r>
              <a:rPr lang="ja-JP" altLang="nl-NL" sz="2400" smtClean="0">
                <a:latin typeface="Arial" pitchFamily="34" charset="0"/>
              </a:rPr>
              <a:t>’</a:t>
            </a:r>
            <a:r>
              <a:rPr lang="nl-NL" altLang="ja-JP" sz="2400" smtClean="0"/>
              <a:t>S RISK SCORE: wél CRP</a:t>
            </a:r>
            <a:endParaRPr lang="nl-NL" sz="2400" smtClean="0"/>
          </a:p>
        </p:txBody>
      </p:sp>
      <p:pic>
        <p:nvPicPr>
          <p:cNvPr id="14339" name="Picture 4" descr="e_health_chart_m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9450" y="2655888"/>
            <a:ext cx="676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0325" y="1879600"/>
            <a:ext cx="83978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488" y="3667125"/>
            <a:ext cx="874712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475163"/>
            <a:ext cx="871538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victoria_family_tree_1901"/>
          <p:cNvPicPr>
            <a:picLocks noChangeAspect="1" noChangeArrowheads="1"/>
          </p:cNvPicPr>
          <p:nvPr/>
        </p:nvPicPr>
        <p:blipFill>
          <a:blip r:embed="rId4"/>
          <a:srcRect b="3317"/>
          <a:stretch>
            <a:fillRect/>
          </a:stretch>
        </p:blipFill>
        <p:spPr bwMode="auto">
          <a:xfrm>
            <a:off x="349250" y="1901825"/>
            <a:ext cx="2855913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425" y="2147888"/>
            <a:ext cx="5118100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2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En familieanamnese…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1233488" y="6134100"/>
            <a:ext cx="6989762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Familieanamnese moet doorslag hebben gegeven bij verbetering risicomodel!</a:t>
            </a:r>
          </a:p>
        </p:txBody>
      </p:sp>
      <p:grpSp>
        <p:nvGrpSpPr>
          <p:cNvPr id="15365" name="Group 17"/>
          <p:cNvGrpSpPr>
            <a:grpSpLocks/>
          </p:cNvGrpSpPr>
          <p:nvPr/>
        </p:nvGrpSpPr>
        <p:grpSpPr bwMode="auto">
          <a:xfrm>
            <a:off x="4619625" y="3403600"/>
            <a:ext cx="3805238" cy="2665413"/>
            <a:chOff x="2910" y="2144"/>
            <a:chExt cx="2397" cy="1679"/>
          </a:xfrm>
        </p:grpSpPr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3431" y="2144"/>
              <a:ext cx="2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NL" sz="1200" b="1">
                  <a:latin typeface="Garamond" charset="0"/>
                  <a:ea typeface="ＭＳ Ｐゴシック" charset="0"/>
                </a:rPr>
                <a:t>1.7</a:t>
              </a:r>
            </a:p>
          </p:txBody>
        </p:sp>
        <p:grpSp>
          <p:nvGrpSpPr>
            <p:cNvPr id="15367" name="Group 16"/>
            <p:cNvGrpSpPr>
              <a:grpSpLocks/>
            </p:cNvGrpSpPr>
            <p:nvPr/>
          </p:nvGrpSpPr>
          <p:grpSpPr bwMode="auto">
            <a:xfrm>
              <a:off x="2910" y="2224"/>
              <a:ext cx="2397" cy="1599"/>
              <a:chOff x="2910" y="2224"/>
              <a:chExt cx="2397" cy="1599"/>
            </a:xfrm>
          </p:grpSpPr>
          <p:graphicFrame>
            <p:nvGraphicFramePr>
              <p:cNvPr id="15368" name="Object 9"/>
              <p:cNvGraphicFramePr>
                <a:graphicFrameLocks noChangeAspect="1"/>
              </p:cNvGraphicFramePr>
              <p:nvPr/>
            </p:nvGraphicFramePr>
            <p:xfrm>
              <a:off x="2910" y="2224"/>
              <a:ext cx="2397" cy="1599"/>
            </p:xfrm>
            <a:graphic>
              <a:graphicData uri="http://schemas.openxmlformats.org/presentationml/2006/ole">
                <p:oleObj spid="_x0000_s15368" name="Grafiek" r:id="rId6" imgW="6108700" imgH="4076700" progId="MSGraph.Chart.8">
                  <p:embed followColorScheme="full"/>
                </p:oleObj>
              </a:graphicData>
            </a:graphic>
          </p:graphicFrame>
          <p:sp>
            <p:nvSpPr>
              <p:cNvPr id="31756" name="Text Box 12"/>
              <p:cNvSpPr txBox="1">
                <a:spLocks noChangeArrowheads="1"/>
              </p:cNvSpPr>
              <p:nvPr/>
            </p:nvSpPr>
            <p:spPr bwMode="auto">
              <a:xfrm>
                <a:off x="3206" y="2392"/>
                <a:ext cx="22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nl-NL" sz="1200" b="1">
                    <a:latin typeface="Garamond" charset="0"/>
                    <a:ea typeface="ＭＳ Ｐゴシック" charset="0"/>
                  </a:rPr>
                  <a:t>1.4</a:t>
                </a:r>
              </a:p>
            </p:txBody>
          </p:sp>
          <p:sp>
            <p:nvSpPr>
              <p:cNvPr id="31758" name="Text Box 14"/>
              <p:cNvSpPr txBox="1">
                <a:spLocks noChangeArrowheads="1"/>
              </p:cNvSpPr>
              <p:nvPr/>
            </p:nvSpPr>
            <p:spPr bwMode="auto">
              <a:xfrm>
                <a:off x="4109" y="2967"/>
                <a:ext cx="23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nl-NL" sz="1200" b="1">
                    <a:latin typeface="Garamond" charset="0"/>
                    <a:ea typeface="ＭＳ Ｐゴシック" charset="0"/>
                  </a:rPr>
                  <a:t>0.5</a:t>
                </a:r>
              </a:p>
            </p:txBody>
          </p:sp>
          <p:sp>
            <p:nvSpPr>
              <p:cNvPr id="31759" name="Text Box 15"/>
              <p:cNvSpPr txBox="1">
                <a:spLocks noChangeArrowheads="1"/>
              </p:cNvSpPr>
              <p:nvPr/>
            </p:nvSpPr>
            <p:spPr bwMode="auto">
              <a:xfrm>
                <a:off x="3889" y="3239"/>
                <a:ext cx="22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nl-NL" sz="1200" b="1">
                    <a:latin typeface="Garamond" charset="0"/>
                    <a:ea typeface="ＭＳ Ｐゴシック" charset="0"/>
                  </a:rPr>
                  <a:t>0.1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Is er een alternatief … ? </a:t>
            </a:r>
          </a:p>
        </p:txBody>
      </p:sp>
      <p:pic>
        <p:nvPicPr>
          <p:cNvPr id="16386" name="Picture 4" descr="sharma-obesity-intima-media-thickn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1688" y="1600200"/>
            <a:ext cx="18002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26372f1"/>
          <p:cNvPicPr>
            <a:picLocks noChangeAspect="1" noChangeArrowheads="1"/>
          </p:cNvPicPr>
          <p:nvPr/>
        </p:nvPicPr>
        <p:blipFill>
          <a:blip r:embed="rId4"/>
          <a:srcRect l="6343" r="6343" b="12396"/>
          <a:stretch>
            <a:fillRect/>
          </a:stretch>
        </p:blipFill>
        <p:spPr bwMode="auto">
          <a:xfrm>
            <a:off x="7300913" y="1574800"/>
            <a:ext cx="13525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abp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1600200"/>
            <a:ext cx="1403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Cr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3" y="1600200"/>
            <a:ext cx="2592387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438150" y="2638425"/>
            <a:ext cx="2457450" cy="2921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Garamond" charset="0"/>
              <a:ea typeface="ＭＳ Ｐゴシック" charset="0"/>
            </a:endParaRPr>
          </a:p>
        </p:txBody>
      </p:sp>
      <p:sp>
        <p:nvSpPr>
          <p:cNvPr id="27657" name="Rectangle 9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071563" y="3903663"/>
            <a:ext cx="4184650" cy="2155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b="1" smtClean="0"/>
              <a:t>CRP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renal disease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homocysteine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Lp(a) 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oxLDL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apoE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Impaired glucose metabolism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Oxidative stress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Adhesion molecules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GB" sz="1400" smtClean="0"/>
              <a:t>microparticles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GB" sz="1400" smtClean="0"/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GB" sz="1400" smtClean="0"/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GB" sz="800" smtClean="0"/>
          </a:p>
        </p:txBody>
      </p:sp>
      <p:sp>
        <p:nvSpPr>
          <p:cNvPr id="27658" name="Rectangle 10"/>
          <p:cNvSpPr>
            <a:spLocks noRot="1" noChangeArrowheads="1"/>
          </p:cNvSpPr>
          <p:nvPr/>
        </p:nvSpPr>
        <p:spPr bwMode="auto">
          <a:xfrm>
            <a:off x="4572000" y="3824288"/>
            <a:ext cx="40005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fibrinogen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vWillebrand-f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factor V, VII, VIII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PAI-1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prothrombin-fragment 1+2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Vascular stifness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infection (CMV, Chlamydia, HP. HSV)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Genetic factors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….</a:t>
            </a:r>
            <a:endParaRPr lang="nl-NL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BSE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88" y="2339975"/>
            <a:ext cx="8810625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0967" name="Group 7"/>
          <p:cNvGrpSpPr>
            <a:grpSpLocks/>
          </p:cNvGrpSpPr>
          <p:nvPr/>
        </p:nvGrpSpPr>
        <p:grpSpPr bwMode="auto">
          <a:xfrm>
            <a:off x="5508625" y="4033838"/>
            <a:ext cx="1939925" cy="244475"/>
            <a:chOff x="3470" y="2541"/>
            <a:chExt cx="1222" cy="154"/>
          </a:xfrm>
        </p:grpSpPr>
        <p:sp>
          <p:nvSpPr>
            <p:cNvPr id="40965" name="AutoShape 5"/>
            <p:cNvSpPr>
              <a:spLocks noChangeArrowheads="1"/>
            </p:cNvSpPr>
            <p:nvPr/>
          </p:nvSpPr>
          <p:spPr bwMode="auto">
            <a:xfrm>
              <a:off x="3470" y="2551"/>
              <a:ext cx="226" cy="110"/>
            </a:xfrm>
            <a:prstGeom prst="diamond">
              <a:avLst/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40966" name="Text Box 6"/>
            <p:cNvSpPr txBox="1">
              <a:spLocks noChangeArrowheads="1"/>
            </p:cNvSpPr>
            <p:nvPr/>
          </p:nvSpPr>
          <p:spPr bwMode="auto">
            <a:xfrm>
              <a:off x="3686" y="2541"/>
              <a:ext cx="100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NL" sz="1000" b="1">
                  <a:solidFill>
                    <a:schemeClr val="bg2"/>
                  </a:solidFill>
                  <a:latin typeface="Times New Roman" charset="0"/>
                  <a:ea typeface="ＭＳ Ｐゴシック" charset="0"/>
                </a:rPr>
                <a:t>1.47 (95% CI 1.37 to 1.62)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Hematocriet…</a:t>
            </a:r>
          </a:p>
        </p:txBody>
      </p:sp>
      <p:grpSp>
        <p:nvGrpSpPr>
          <p:cNvPr id="19458" name="Group 10"/>
          <p:cNvGrpSpPr>
            <a:grpSpLocks/>
          </p:cNvGrpSpPr>
          <p:nvPr/>
        </p:nvGrpSpPr>
        <p:grpSpPr bwMode="auto">
          <a:xfrm>
            <a:off x="893763" y="1304925"/>
            <a:ext cx="6648450" cy="4919663"/>
            <a:chOff x="563" y="822"/>
            <a:chExt cx="4188" cy="3099"/>
          </a:xfrm>
        </p:grpSpPr>
        <p:pic>
          <p:nvPicPr>
            <p:cNvPr id="419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" y="822"/>
              <a:ext cx="4188" cy="3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9460" name="Group 6"/>
            <p:cNvGrpSpPr>
              <a:grpSpLocks/>
            </p:cNvGrpSpPr>
            <p:nvPr/>
          </p:nvGrpSpPr>
          <p:grpSpPr bwMode="auto">
            <a:xfrm>
              <a:off x="3196" y="3692"/>
              <a:ext cx="1222" cy="154"/>
              <a:chOff x="3470" y="2541"/>
              <a:chExt cx="1222" cy="154"/>
            </a:xfrm>
          </p:grpSpPr>
          <p:sp>
            <p:nvSpPr>
              <p:cNvPr id="41991" name="AutoShape 7"/>
              <p:cNvSpPr>
                <a:spLocks noChangeArrowheads="1"/>
              </p:cNvSpPr>
              <p:nvPr/>
            </p:nvSpPr>
            <p:spPr bwMode="auto">
              <a:xfrm>
                <a:off x="3470" y="2551"/>
                <a:ext cx="226" cy="110"/>
              </a:xfrm>
              <a:prstGeom prst="diamond">
                <a:avLst/>
              </a:prstGeom>
              <a:solidFill>
                <a:srgbClr val="FF3300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41992" name="Text Box 8"/>
              <p:cNvSpPr txBox="1">
                <a:spLocks noChangeArrowheads="1"/>
              </p:cNvSpPr>
              <p:nvPr/>
            </p:nvSpPr>
            <p:spPr bwMode="auto">
              <a:xfrm>
                <a:off x="3686" y="2541"/>
                <a:ext cx="100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nl-NL" sz="1000" b="1">
                    <a:solidFill>
                      <a:schemeClr val="bg2"/>
                    </a:solidFill>
                    <a:latin typeface="Times New Roman" charset="0"/>
                    <a:ea typeface="ＭＳ Ｐゴシック" charset="0"/>
                  </a:rPr>
                  <a:t>1.47 (95% CI 1.37 to 1.62)</a:t>
                </a:r>
              </a:p>
            </p:txBody>
          </p:sp>
        </p:grpSp>
        <p:sp>
          <p:nvSpPr>
            <p:cNvPr id="41993" name="Rectangle 9"/>
            <p:cNvSpPr>
              <a:spLocks noChangeArrowheads="1"/>
            </p:cNvSpPr>
            <p:nvPr/>
          </p:nvSpPr>
          <p:spPr bwMode="auto">
            <a:xfrm>
              <a:off x="2928" y="864"/>
              <a:ext cx="1550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Garamond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000" smtClean="0"/>
              <a:t>Wat doet NL met aanvullende risicoinformatie?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388" y="2184400"/>
            <a:ext cx="7261225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934075" y="6416675"/>
            <a:ext cx="3087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CBO-richtlijn CVRM, Nov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Wat doen ánderen…</a:t>
            </a:r>
          </a:p>
        </p:txBody>
      </p:sp>
      <p:pic>
        <p:nvPicPr>
          <p:cNvPr id="15366" name="Picture 6" descr="american-heart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28638" y="3556000"/>
            <a:ext cx="2627312" cy="1143000"/>
          </a:xfrm>
          <a:noFill/>
        </p:spPr>
      </p:pic>
      <p:pic>
        <p:nvPicPr>
          <p:cNvPr id="15370" name="Picture 10" descr="r?t=a&amp;d=mys&amp;s=ads&amp;c=p&amp;ti=1&amp;ai=30752&amp;l=dis&amp;o=10168&amp;sv=0a5c424f&amp;ip=525c0737&amp;u=http%3A%2F%2Fwww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271588" y="5154613"/>
            <a:ext cx="1433512" cy="1433512"/>
          </a:xfrm>
          <a:noFill/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708400" y="3640138"/>
            <a:ext cx="5046663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/>
              <a:t> CRP niet in guidelines</a:t>
            </a:r>
          </a:p>
          <a:p>
            <a:endParaRPr lang="nl-NL"/>
          </a:p>
          <a:p>
            <a:r>
              <a:rPr lang="nl-NL"/>
              <a:t>statement 2009: </a:t>
            </a:r>
            <a:r>
              <a:rPr lang="ja-JP" altLang="nl-NL">
                <a:latin typeface="Arial" pitchFamily="34" charset="0"/>
              </a:rPr>
              <a:t>‘</a:t>
            </a:r>
            <a:r>
              <a:rPr lang="nl-NL" altLang="ja-JP"/>
              <a:t>…the benefits remain uncertain…</a:t>
            </a:r>
            <a:r>
              <a:rPr lang="ja-JP" altLang="nl-NL">
                <a:latin typeface="Arial" pitchFamily="34" charset="0"/>
              </a:rPr>
              <a:t>’</a:t>
            </a:r>
            <a:r>
              <a:rPr lang="nl-NL" altLang="ja-JP"/>
              <a:t> </a:t>
            </a:r>
            <a:endParaRPr lang="nl-NL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736975" y="5197475"/>
            <a:ext cx="5173663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CRP geen enkele plaats in ATP-III guidelines</a:t>
            </a:r>
          </a:p>
          <a:p>
            <a:pPr>
              <a:defRPr/>
            </a:pPr>
            <a:endParaRPr lang="nl-NL">
              <a:latin typeface="Garamond" charset="0"/>
              <a:ea typeface="ＭＳ Ｐゴシック" charset="0"/>
            </a:endParaRPr>
          </a:p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More research and analysis are needed to resolve the </a:t>
            </a:r>
          </a:p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question of clinical utility of CRP 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3709988" y="2127250"/>
            <a:ext cx="41179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/>
              <a:t> </a:t>
            </a:r>
            <a:r>
              <a:rPr lang="ja-JP" altLang="nl-NL">
                <a:latin typeface="Arial" pitchFamily="34" charset="0"/>
              </a:rPr>
              <a:t>‘</a:t>
            </a:r>
            <a:r>
              <a:rPr lang="nl-NL" altLang="ja-JP"/>
              <a:t>incorporation of CRP would be premature</a:t>
            </a:r>
            <a:r>
              <a:rPr lang="ja-JP" altLang="nl-NL">
                <a:latin typeface="Arial" pitchFamily="34" charset="0"/>
              </a:rPr>
              <a:t>’</a:t>
            </a:r>
            <a:endParaRPr lang="nl-NL"/>
          </a:p>
        </p:txBody>
      </p:sp>
      <p:pic>
        <p:nvPicPr>
          <p:cNvPr id="15377" name="Picture 17" descr="European%20Society%20of%20Cardiology%20-%20official%20logo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244600" y="1509713"/>
            <a:ext cx="1601788" cy="1601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763" y="566738"/>
            <a:ext cx="743743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7734300" y="6445250"/>
            <a:ext cx="127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Lancet 2010</a:t>
            </a:r>
          </a:p>
        </p:txBody>
      </p: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0" y="2181225"/>
            <a:ext cx="1774825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288" y="3089275"/>
            <a:ext cx="7015162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5476875"/>
            <a:ext cx="7278687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Geschiedenis van hsCRP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9025" y="2408238"/>
            <a:ext cx="2100263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12850"/>
            <a:ext cx="1949450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8013" y="3217863"/>
            <a:ext cx="1868487" cy="26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762375"/>
            <a:ext cx="2044700" cy="268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77" name="AutoShape 9"/>
          <p:cNvSpPr>
            <a:spLocks noChangeArrowheads="1"/>
          </p:cNvSpPr>
          <p:nvPr/>
        </p:nvSpPr>
        <p:spPr bwMode="auto">
          <a:xfrm>
            <a:off x="5486400" y="6154738"/>
            <a:ext cx="1795463" cy="304800"/>
          </a:xfrm>
          <a:prstGeom prst="rightArrow">
            <a:avLst>
              <a:gd name="adj1" fmla="val 50000"/>
              <a:gd name="adj2" fmla="val 147266"/>
            </a:avLst>
          </a:prstGeom>
          <a:gradFill rotWithShape="1">
            <a:gsLst>
              <a:gs pos="0">
                <a:schemeClr val="bg1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628650"/>
            <a:ext cx="7224713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2988" y="3538538"/>
            <a:ext cx="49625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142875"/>
            <a:ext cx="5102225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22275" y="2900363"/>
            <a:ext cx="3570288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b="1">
                <a:effectLst>
                  <a:outerShdw blurRad="38100" dist="38100" dir="2700000" algn="tl">
                    <a:srgbClr val="000000"/>
                  </a:outerShdw>
                </a:effectLst>
              </a:rPr>
              <a:t>LDL &lt;3.4 mmol/l, CRP &gt;2,0 mg/l</a:t>
            </a: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13" y="3519488"/>
            <a:ext cx="3703637" cy="302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1862138" y="3632200"/>
            <a:ext cx="2074862" cy="1625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Garamond" charset="0"/>
              <a:ea typeface="ＭＳ Ｐゴシック" charset="0"/>
            </a:endParaRPr>
          </a:p>
        </p:txBody>
      </p:sp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0" y="3498850"/>
            <a:ext cx="4354513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6269038" y="3679825"/>
            <a:ext cx="2244725" cy="195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 animBg="1"/>
      <p:bldP spid="686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63" y="173038"/>
            <a:ext cx="7920037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6338" y="2182813"/>
            <a:ext cx="660400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731125" y="6357938"/>
            <a:ext cx="127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Lancet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275" y="468313"/>
            <a:ext cx="76723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7586663" y="6372225"/>
            <a:ext cx="127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Lancet 2011</a:t>
            </a:r>
          </a:p>
        </p:txBody>
      </p:sp>
      <p:grpSp>
        <p:nvGrpSpPr>
          <p:cNvPr id="28675" name="Group 8"/>
          <p:cNvGrpSpPr>
            <a:grpSpLocks/>
          </p:cNvGrpSpPr>
          <p:nvPr/>
        </p:nvGrpSpPr>
        <p:grpSpPr bwMode="auto">
          <a:xfrm>
            <a:off x="939800" y="2284413"/>
            <a:ext cx="5811838" cy="1987550"/>
            <a:chOff x="592" y="1439"/>
            <a:chExt cx="3661" cy="1252"/>
          </a:xfrm>
        </p:grpSpPr>
        <p:pic>
          <p:nvPicPr>
            <p:cNvPr id="7271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2690"/>
            <a:stretch>
              <a:fillRect/>
            </a:stretch>
          </p:blipFill>
          <p:spPr bwMode="auto">
            <a:xfrm>
              <a:off x="592" y="1439"/>
              <a:ext cx="3659" cy="1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271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5432"/>
            <a:stretch>
              <a:fillRect/>
            </a:stretch>
          </p:blipFill>
          <p:spPr bwMode="auto">
            <a:xfrm>
              <a:off x="594" y="2513"/>
              <a:ext cx="365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915988" y="4791075"/>
            <a:ext cx="2630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nl-NL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‘</a:t>
            </a:r>
            <a:r>
              <a:rPr lang="nl-NL" altLang="ja-JP" b="1">
                <a:effectLst>
                  <a:outerShdw blurRad="38100" dist="38100" dir="2700000" algn="tl">
                    <a:srgbClr val="000000"/>
                  </a:outerShdw>
                </a:effectLst>
              </a:rPr>
              <a:t>Baseline CRP zegt niets</a:t>
            </a:r>
            <a:r>
              <a:rPr lang="ja-JP" altLang="nl-NL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’</a:t>
            </a:r>
            <a:endParaRPr lang="nl-NL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CRP en risico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281863" cy="452596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nl-NL" smtClean="0"/>
              <a:t>2 vragen: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nl-NL" smtClean="0"/>
              <a:t>Helpt CRP bij risicostratificatie?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nl-NL" smtClean="0"/>
              <a:t>Helpt CRP bij behandelmonitoring?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781925" y="2087563"/>
            <a:ext cx="9080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Nee</a:t>
            </a:r>
          </a:p>
          <a:p>
            <a:pPr>
              <a:lnSpc>
                <a:spcPct val="120000"/>
              </a:lnSpc>
            </a:pPr>
            <a:r>
              <a:rPr lang="nl-NL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???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7825" y="646113"/>
            <a:ext cx="585946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1638" y="3125788"/>
            <a:ext cx="5843587" cy="274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nl-NL" smtClean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547813"/>
            <a:ext cx="6708775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CRP en risico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281863" cy="4525963"/>
          </a:xfrm>
        </p:spPr>
        <p:txBody>
          <a:bodyPr/>
          <a:lstStyle/>
          <a:p>
            <a:pPr marL="609600" indent="-609600" eaLnBrk="1" hangingPunct="1">
              <a:buFont typeface="Wingdings" charset="0"/>
              <a:buNone/>
              <a:defRPr/>
            </a:pPr>
            <a:r>
              <a:rPr lang="nl-NL" smtClean="0"/>
              <a:t>3 vragen:</a:t>
            </a:r>
          </a:p>
          <a:p>
            <a:pPr marL="609600" indent="-609600" eaLnBrk="1" hangingPunct="1">
              <a:buFont typeface="Wingdings" charset="0"/>
              <a:buAutoNum type="arabicPeriod"/>
              <a:defRPr/>
            </a:pPr>
            <a:r>
              <a:rPr lang="nl-NL" smtClean="0"/>
              <a:t>Helpt CRP bij risicostratificatie?</a:t>
            </a:r>
          </a:p>
          <a:p>
            <a:pPr marL="609600" indent="-609600" eaLnBrk="1" hangingPunct="1">
              <a:buFont typeface="Wingdings" charset="0"/>
              <a:buNone/>
              <a:defRPr/>
            </a:pPr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Meestal wel, soms niet</a:t>
            </a:r>
          </a:p>
        </p:txBody>
      </p:sp>
      <p:graphicFrame>
        <p:nvGraphicFramePr>
          <p:cNvPr id="8194" name="Object 7"/>
          <p:cNvGraphicFramePr>
            <a:graphicFrameLocks noChangeAspect="1"/>
          </p:cNvGraphicFramePr>
          <p:nvPr>
            <p:ph idx="1"/>
          </p:nvPr>
        </p:nvGraphicFramePr>
        <p:xfrm>
          <a:off x="4657725" y="2366963"/>
          <a:ext cx="4106863" cy="2740025"/>
        </p:xfrm>
        <a:graphic>
          <a:graphicData uri="http://schemas.openxmlformats.org/presentationml/2006/ole">
            <p:oleObj spid="_x0000_s8194" name="Grafiek" r:id="rId4" imgW="6108700" imgH="4076700" progId="MSGraph.Chart.8">
              <p:embed followColorScheme="full"/>
            </p:oleObj>
          </a:graphicData>
        </a:graphic>
      </p:graphicFrame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276850" y="2128838"/>
            <a:ext cx="2444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600" b="1">
                <a:latin typeface="Garamond" charset="0"/>
                <a:ea typeface="ＭＳ Ｐゴシック" charset="0"/>
              </a:rPr>
              <a:t>RR CVD per quartile CRP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343525" y="5076825"/>
            <a:ext cx="30337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Garamond" charset="0"/>
                <a:ea typeface="ＭＳ Ｐゴシック" charset="0"/>
              </a:rPr>
              <a:t>v/d Meer, Rotterdam Study, Arch Int Med 2003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7159625" y="3114675"/>
            <a:ext cx="700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b="1">
                <a:latin typeface="Garamond" charset="0"/>
                <a:ea typeface="ＭＳ Ｐゴシック" charset="0"/>
              </a:rPr>
              <a:t>p=0.50</a:t>
            </a:r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55863"/>
            <a:ext cx="393700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851150" y="4908550"/>
            <a:ext cx="1428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Garamond" charset="0"/>
                <a:ea typeface="ＭＳ Ｐゴシック" charset="0"/>
              </a:rPr>
              <a:t>Danesh, NEJM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63" y="3979863"/>
            <a:ext cx="81692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38" y="1471613"/>
            <a:ext cx="6164262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4826" name="Group 10"/>
          <p:cNvGrpSpPr>
            <a:grpSpLocks/>
          </p:cNvGrpSpPr>
          <p:nvPr/>
        </p:nvGrpSpPr>
        <p:grpSpPr bwMode="auto">
          <a:xfrm>
            <a:off x="1241425" y="1747838"/>
            <a:ext cx="5594350" cy="4416425"/>
            <a:chOff x="782" y="674"/>
            <a:chExt cx="3524" cy="2782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" y="674"/>
              <a:ext cx="2557" cy="1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flipH="1">
              <a:off x="782" y="2461"/>
              <a:ext cx="994" cy="995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nl-NL"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34827" name="Rectangle 11"/>
          <p:cNvSpPr>
            <a:spLocks noGrp="1" noRot="1" noChangeArrowheads="1"/>
          </p:cNvSpPr>
          <p:nvPr>
            <p:ph type="title"/>
          </p:nvPr>
        </p:nvSpPr>
        <p:spPr>
          <a:xfrm>
            <a:off x="457200" y="230188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Bij ouderen…?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50" y="825500"/>
            <a:ext cx="531495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0525" y="5143500"/>
            <a:ext cx="5176838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243" name="Group 11"/>
          <p:cNvGrpSpPr>
            <a:grpSpLocks/>
          </p:cNvGrpSpPr>
          <p:nvPr/>
        </p:nvGrpSpPr>
        <p:grpSpPr bwMode="auto">
          <a:xfrm>
            <a:off x="1123950" y="2362200"/>
            <a:ext cx="6111875" cy="2535238"/>
            <a:chOff x="708" y="1488"/>
            <a:chExt cx="3850" cy="1597"/>
          </a:xfrm>
        </p:grpSpPr>
        <p:pic>
          <p:nvPicPr>
            <p:cNvPr id="6247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6750"/>
            <a:stretch>
              <a:fillRect/>
            </a:stretch>
          </p:blipFill>
          <p:spPr bwMode="auto">
            <a:xfrm>
              <a:off x="708" y="1488"/>
              <a:ext cx="3848" cy="1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247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1669"/>
            <a:stretch>
              <a:fillRect/>
            </a:stretch>
          </p:blipFill>
          <p:spPr bwMode="auto">
            <a:xfrm>
              <a:off x="710" y="2828"/>
              <a:ext cx="3848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6969125" y="6491288"/>
            <a:ext cx="2068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>
                <a:latin typeface="Garamond" charset="0"/>
                <a:ea typeface="ＭＳ Ｐゴシック" charset="0"/>
              </a:rPr>
              <a:t>Annals Int Med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937375" y="6511925"/>
            <a:ext cx="206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i="1">
                <a:latin typeface="Garamond" charset="0"/>
                <a:ea typeface="ＭＳ Ｐゴシック" charset="0"/>
              </a:rPr>
              <a:t>Int J Epidemiol 2009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" y="554038"/>
            <a:ext cx="817086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oom">
  <a:themeElements>
    <a:clrScheme name="Stroo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oo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oo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oo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604</TotalTime>
  <Words>325</Words>
  <Application>Microsoft Office PowerPoint</Application>
  <PresentationFormat>Diavoorstelling (4:3)</PresentationFormat>
  <Paragraphs>106</Paragraphs>
  <Slides>24</Slides>
  <Notes>24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4" baseType="lpstr">
      <vt:lpstr>Garamond</vt:lpstr>
      <vt:lpstr>ＭＳ Ｐゴシック</vt:lpstr>
      <vt:lpstr>Arial</vt:lpstr>
      <vt:lpstr>Wingdings</vt:lpstr>
      <vt:lpstr>Calibri</vt:lpstr>
      <vt:lpstr>Comic Sans MS</vt:lpstr>
      <vt:lpstr>Times New Roman</vt:lpstr>
      <vt:lpstr>Stroom</vt:lpstr>
      <vt:lpstr>Office-thema</vt:lpstr>
      <vt:lpstr>Microsoft Graph-grafiek</vt:lpstr>
      <vt:lpstr> CRP en inflammatie</vt:lpstr>
      <vt:lpstr>Geschiedenis van hsCRP</vt:lpstr>
      <vt:lpstr>Dia 3</vt:lpstr>
      <vt:lpstr>Dia 4</vt:lpstr>
      <vt:lpstr>CRP en risico</vt:lpstr>
      <vt:lpstr>Meestal wel, soms niet</vt:lpstr>
      <vt:lpstr>Bij ouderen…?</vt:lpstr>
      <vt:lpstr>Dia 8</vt:lpstr>
      <vt:lpstr>Dia 9</vt:lpstr>
      <vt:lpstr>Onderscheidend vermogen:  niet beter</vt:lpstr>
      <vt:lpstr>Calibratie: nauwelijks beter</vt:lpstr>
      <vt:lpstr>Kán het eigenlijk wel: hebben we een risicoscore met CRP?</vt:lpstr>
      <vt:lpstr>En familieanamnese…</vt:lpstr>
      <vt:lpstr>Is er een alternatief … ? </vt:lpstr>
      <vt:lpstr>BSE</vt:lpstr>
      <vt:lpstr>Hematocriet…</vt:lpstr>
      <vt:lpstr>Wat doet NL met aanvullende risicoinformatie?</vt:lpstr>
      <vt:lpstr>Wat doen ánderen…</vt:lpstr>
      <vt:lpstr>Dia 19</vt:lpstr>
      <vt:lpstr>Dia 20</vt:lpstr>
      <vt:lpstr>Dia 21</vt:lpstr>
      <vt:lpstr>Dia 22</vt:lpstr>
      <vt:lpstr>Dia 23</vt:lpstr>
      <vt:lpstr>CRP en risico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CRP nuttig?</dc:title>
  <dc:creator>Yvo Smulders</dc:creator>
  <cp:lastModifiedBy>Marianne</cp:lastModifiedBy>
  <cp:revision>46</cp:revision>
  <dcterms:created xsi:type="dcterms:W3CDTF">2009-04-13T14:49:26Z</dcterms:created>
  <dcterms:modified xsi:type="dcterms:W3CDTF">2011-12-06T15:56:41Z</dcterms:modified>
</cp:coreProperties>
</file>