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2"/>
  </p:notesMasterIdLst>
  <p:sldIdLst>
    <p:sldId id="353" r:id="rId2"/>
    <p:sldId id="354" r:id="rId3"/>
    <p:sldId id="365" r:id="rId4"/>
    <p:sldId id="358" r:id="rId5"/>
    <p:sldId id="360" r:id="rId6"/>
    <p:sldId id="336" r:id="rId7"/>
    <p:sldId id="361" r:id="rId8"/>
    <p:sldId id="363" r:id="rId9"/>
    <p:sldId id="362" r:id="rId10"/>
    <p:sldId id="3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6" autoAdjust="0"/>
  </p:normalViewPr>
  <p:slideViewPr>
    <p:cSldViewPr>
      <p:cViewPr varScale="1">
        <p:scale>
          <a:sx n="89" d="100"/>
          <a:sy n="89" d="100"/>
        </p:scale>
        <p:origin x="3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LDL-c</a:t>
            </a:r>
            <a:r>
              <a:rPr lang="en-US" baseline="0" dirty="0"/>
              <a:t> change from baseline</a:t>
            </a:r>
            <a:endParaRPr lang="en-US" dirty="0"/>
          </a:p>
        </c:rich>
      </c:tx>
      <c:layout>
        <c:manualLayout>
          <c:xMode val="edge"/>
          <c:yMode val="edge"/>
          <c:x val="0.25192129629629634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12</c:v>
                </c:pt>
                <c:pt idx="2">
                  <c:v>Week 52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3"/>
                <c:pt idx="0">
                  <c:v>0</c:v>
                </c:pt>
                <c:pt idx="1">
                  <c:v>-54.2</c:v>
                </c:pt>
                <c:pt idx="2">
                  <c:v>-40.4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09-40F4-A843-0771C1F5784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12</c:v>
                </c:pt>
                <c:pt idx="2">
                  <c:v>Week 52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09-40F4-A843-0771C1F5784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5144344"/>
        <c:axId val="21514473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Baseline</c:v>
                      </c:pt>
                      <c:pt idx="1">
                        <c:v>Week 12</c:v>
                      </c:pt>
                      <c:pt idx="2">
                        <c:v>Week 52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7709-40F4-A843-0771C1F5784D}"/>
                  </c:ext>
                </c:extLst>
              </c15:ser>
            </c15:filteredLineSeries>
          </c:ext>
        </c:extLst>
      </c:lineChart>
      <c:catAx>
        <c:axId val="21514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144736"/>
        <c:crosses val="autoZero"/>
        <c:auto val="1"/>
        <c:lblAlgn val="ctr"/>
        <c:lblOffset val="100"/>
        <c:noMultiLvlLbl val="0"/>
      </c:catAx>
      <c:valAx>
        <c:axId val="21514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144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/>
              <a:t>event rate per 100 patient-years</a:t>
            </a:r>
            <a:endParaRPr lang="en-US" i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SPIRE-1</c:v>
                </c:pt>
                <c:pt idx="1">
                  <c:v>SPIRE-2</c:v>
                </c:pt>
                <c:pt idx="2">
                  <c:v>SPIRE-1&amp;-2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3"/>
                <c:pt idx="0">
                  <c:v>3.01</c:v>
                </c:pt>
                <c:pt idx="1">
                  <c:v>3.32</c:v>
                </c:pt>
                <c:pt idx="2">
                  <c:v>3.16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2-4774-B63A-5D334D428C0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SPIRE-1</c:v>
                </c:pt>
                <c:pt idx="1">
                  <c:v>SPIRE-2</c:v>
                </c:pt>
                <c:pt idx="2">
                  <c:v>SPIRE-1&amp;-2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3"/>
                <c:pt idx="0">
                  <c:v>3.02</c:v>
                </c:pt>
                <c:pt idx="1">
                  <c:v>4.1900000000000004</c:v>
                </c:pt>
                <c:pt idx="2">
                  <c:v>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82-4774-B63A-5D334D428C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5270256"/>
        <c:axId val="21649034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SPIRE-1</c:v>
                      </c:pt>
                      <c:pt idx="1">
                        <c:v>SPIRE-2</c:v>
                      </c:pt>
                      <c:pt idx="2">
                        <c:v>SPIRE-1&amp;-2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082-4774-B63A-5D334D428C0D}"/>
                  </c:ext>
                </c:extLst>
              </c15:ser>
            </c15:filteredBarSeries>
          </c:ext>
        </c:extLst>
      </c:barChart>
      <c:catAx>
        <c:axId val="21527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6490344"/>
        <c:crosses val="autoZero"/>
        <c:auto val="1"/>
        <c:lblAlgn val="ctr"/>
        <c:lblOffset val="100"/>
        <c:noMultiLvlLbl val="0"/>
      </c:catAx>
      <c:valAx>
        <c:axId val="21649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27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LDL-c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-56</c:v>
                </c:pt>
                <c:pt idx="2">
                  <c:v>-41.8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DF-44CD-BB7D-10B2182EA5E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2.9</c:v>
                </c:pt>
                <c:pt idx="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DF-44CD-BB7D-10B2182EA5E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6491128"/>
        <c:axId val="21649152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Baseline</c:v>
                      </c:pt>
                      <c:pt idx="1">
                        <c:v>Week 14</c:v>
                      </c:pt>
                      <c:pt idx="2">
                        <c:v>Week 52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6CDF-44CD-BB7D-10B2182EA5E2}"/>
                  </c:ext>
                </c:extLst>
              </c15:ser>
            </c15:filteredLineSeries>
          </c:ext>
        </c:extLst>
      </c:lineChart>
      <c:catAx>
        <c:axId val="21649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491520"/>
        <c:crosses val="autoZero"/>
        <c:auto val="1"/>
        <c:lblAlgn val="ctr"/>
        <c:lblOffset val="100"/>
        <c:noMultiLvlLbl val="0"/>
      </c:catAx>
      <c:valAx>
        <c:axId val="21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49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HDL-c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7.6</c:v>
                </c:pt>
                <c:pt idx="2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31-4874-A2FC-AF62DBFE1D4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1.2</c:v>
                </c:pt>
                <c:pt idx="2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31-4874-A2FC-AF62DBFE1D4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6492304"/>
        <c:axId val="2164926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Baseline</c:v>
                      </c:pt>
                      <c:pt idx="1">
                        <c:v>Week 14</c:v>
                      </c:pt>
                      <c:pt idx="2">
                        <c:v>Week 52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D431-4874-A2FC-AF62DBFE1D4B}"/>
                  </c:ext>
                </c:extLst>
              </c15:ser>
            </c15:filteredLineSeries>
          </c:ext>
        </c:extLst>
      </c:lineChart>
      <c:catAx>
        <c:axId val="21649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492696"/>
        <c:crosses val="autoZero"/>
        <c:auto val="1"/>
        <c:lblAlgn val="ctr"/>
        <c:lblOffset val="100"/>
        <c:noMultiLvlLbl val="0"/>
      </c:catAx>
      <c:valAx>
        <c:axId val="21649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49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Triglyceride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-13.6</c:v>
                </c:pt>
                <c:pt idx="2">
                  <c:v>-5.9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F6-4295-88BC-F423FEAED98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5.8</c:v>
                </c:pt>
                <c:pt idx="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F6-4295-88BC-F423FEAED98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6092048"/>
        <c:axId val="21609244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Baseline</c:v>
                      </c:pt>
                      <c:pt idx="1">
                        <c:v>Week 14</c:v>
                      </c:pt>
                      <c:pt idx="2">
                        <c:v>Week 52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B0F6-4295-88BC-F423FEAED98E}"/>
                  </c:ext>
                </c:extLst>
              </c15:ser>
            </c15:filteredLineSeries>
          </c:ext>
        </c:extLst>
      </c:lineChart>
      <c:catAx>
        <c:axId val="21609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2440"/>
        <c:crosses val="autoZero"/>
        <c:auto val="1"/>
        <c:lblAlgn val="ctr"/>
        <c:lblOffset val="100"/>
        <c:noMultiLvlLbl val="0"/>
      </c:catAx>
      <c:valAx>
        <c:axId val="21609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Total</a:t>
            </a:r>
            <a:r>
              <a:rPr lang="en-GB" baseline="0" dirty="0"/>
              <a:t> cholesterol</a:t>
            </a:r>
            <a:r>
              <a:rPr lang="en-GB" dirty="0"/>
              <a:t>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-35.200000000000003</c:v>
                </c:pt>
                <c:pt idx="2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11-40B3-A19E-04B2246ADB1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Baseline</c:v>
                </c:pt>
                <c:pt idx="1">
                  <c:v>Week 14</c:v>
                </c:pt>
                <c:pt idx="2">
                  <c:v>Week 52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1.9</c:v>
                </c:pt>
                <c:pt idx="2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11-40B3-A19E-04B2246ADB1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6093224"/>
        <c:axId val="21609361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Baseline</c:v>
                      </c:pt>
                      <c:pt idx="1">
                        <c:v>Week 14</c:v>
                      </c:pt>
                      <c:pt idx="2">
                        <c:v>Week 52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011-40B3-A19E-04B2246ADB15}"/>
                  </c:ext>
                </c:extLst>
              </c15:ser>
            </c15:filteredLineSeries>
          </c:ext>
        </c:extLst>
      </c:lineChart>
      <c:catAx>
        <c:axId val="21609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3616"/>
        <c:crosses val="autoZero"/>
        <c:auto val="1"/>
        <c:lblAlgn val="ctr"/>
        <c:lblOffset val="100"/>
        <c:noMultiLvlLbl val="0"/>
      </c:catAx>
      <c:valAx>
        <c:axId val="21609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Primary outcome stratified by %reduction of LDL-c at week 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event rate per 100 patient-years</a:t>
            </a:r>
            <a:endParaRPr lang="en-GB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6.9728403514778048E-2"/>
          <c:y val="0.344434025292293"/>
          <c:w val="0.89041652402145388"/>
          <c:h val="0.5410868527797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&gt;Median</c:v>
                </c:pt>
                <c:pt idx="1">
                  <c:v>&lt;Median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2.4500000000000002</c:v>
                </c:pt>
                <c:pt idx="1">
                  <c:v>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B-4113-B06D-3F9C1FD5CAC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&gt;Median</c:v>
                </c:pt>
                <c:pt idx="1">
                  <c:v>&lt;Median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2"/>
                <c:pt idx="0">
                  <c:v>3.31</c:v>
                </c:pt>
                <c:pt idx="1">
                  <c:v>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B-4113-B06D-3F9C1FD5CA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6094400"/>
        <c:axId val="2160947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&gt;Median</c:v>
                      </c:pt>
                      <c:pt idx="1">
                        <c:v>&lt;Median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A1B-4113-B06D-3F9C1FD5CAC5}"/>
                  </c:ext>
                </c:extLst>
              </c15:ser>
            </c15:filteredBarSeries>
          </c:ext>
        </c:extLst>
      </c:barChart>
      <c:catAx>
        <c:axId val="21609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4792"/>
        <c:crosses val="autoZero"/>
        <c:auto val="1"/>
        <c:lblAlgn val="ctr"/>
        <c:lblOffset val="100"/>
        <c:noMultiLvlLbl val="0"/>
      </c:catAx>
      <c:valAx>
        <c:axId val="21609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339010612803833"/>
          <c:y val="0.19337127177284658"/>
          <c:w val="0.45495891817870593"/>
          <c:h val="8.30704560367454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Primary outcome stratified by absolute</a:t>
            </a:r>
            <a:r>
              <a:rPr lang="en-GB" baseline="0" dirty="0"/>
              <a:t> </a:t>
            </a:r>
            <a:r>
              <a:rPr lang="en-GB" dirty="0"/>
              <a:t>reduction of LDL-c at week 14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400" b="0" i="0" baseline="0" dirty="0">
                <a:effectLst/>
              </a:rPr>
              <a:t>event rate per 100 patient-years</a:t>
            </a:r>
            <a:endParaRPr lang="en-GB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8.5737431859479102E-2"/>
          <c:y val="0.34040731936809793"/>
          <c:w val="0.87900615788411063"/>
          <c:h val="0.59047318377655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&gt;Median</c:v>
                </c:pt>
                <c:pt idx="1">
                  <c:v>&lt;Median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2.78</c:v>
                </c:pt>
                <c:pt idx="1">
                  <c:v>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5-4D87-856B-305231F64FB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&gt;Median</c:v>
                </c:pt>
                <c:pt idx="1">
                  <c:v>&lt;Median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2"/>
                <c:pt idx="0">
                  <c:v>3.31</c:v>
                </c:pt>
                <c:pt idx="1">
                  <c:v>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05-4D87-856B-305231F64F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6095576"/>
        <c:axId val="21542244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&gt;Median</c:v>
                      </c:pt>
                      <c:pt idx="1">
                        <c:v>&lt;Median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F05-4D87-856B-305231F64FB3}"/>
                  </c:ext>
                </c:extLst>
              </c15:ser>
            </c15:filteredBarSeries>
          </c:ext>
        </c:extLst>
      </c:barChart>
      <c:catAx>
        <c:axId val="21609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422448"/>
        <c:crosses val="autoZero"/>
        <c:auto val="1"/>
        <c:lblAlgn val="ctr"/>
        <c:lblOffset val="100"/>
        <c:noMultiLvlLbl val="0"/>
      </c:catAx>
      <c:valAx>
        <c:axId val="21542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09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Bococizumab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Before median</c:v>
                </c:pt>
                <c:pt idx="1">
                  <c:v>On or after median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3.14</c:v>
                </c:pt>
                <c:pt idx="1">
                  <c:v>3.21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8-47E2-AB2B-D85D1CDF11A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Before median</c:v>
                </c:pt>
                <c:pt idx="1">
                  <c:v>On or after median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2"/>
                <c:pt idx="0">
                  <c:v>3.78</c:v>
                </c:pt>
                <c:pt idx="1">
                  <c:v>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8-47E2-AB2B-D85D1CDF11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5424800"/>
        <c:axId val="2154251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Before median</c:v>
                      </c:pt>
                      <c:pt idx="1">
                        <c:v>On or after median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FC8-47E2-AB2B-D85D1CDF11A1}"/>
                  </c:ext>
                </c:extLst>
              </c15:ser>
            </c15:filteredBarSeries>
          </c:ext>
        </c:extLst>
      </c:barChart>
      <c:catAx>
        <c:axId val="2154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425192"/>
        <c:crosses val="autoZero"/>
        <c:auto val="1"/>
        <c:lblAlgn val="ctr"/>
        <c:lblOffset val="100"/>
        <c:noMultiLvlLbl val="0"/>
      </c:catAx>
      <c:valAx>
        <c:axId val="215425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42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C3B6F-F2BD-4259-BC7A-2F1629ABCF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0E81E-DC23-4C57-B6CA-672BF3BE1E3A}">
      <dgm:prSet phldrT="[Text]" custT="1"/>
      <dgm:spPr/>
      <dgm:t>
        <a:bodyPr/>
        <a:lstStyle/>
        <a:p>
          <a:r>
            <a:rPr lang="en-US" sz="1800" dirty="0"/>
            <a:t>Patients </a:t>
          </a:r>
          <a:r>
            <a:rPr lang="de-DE" sz="1800" dirty="0"/>
            <a:t>at high CV </a:t>
          </a:r>
          <a:r>
            <a:rPr lang="de-DE" sz="1800" dirty="0" err="1"/>
            <a:t>risk</a:t>
          </a:r>
          <a:r>
            <a:rPr lang="de-DE" sz="1800" dirty="0"/>
            <a:t> on </a:t>
          </a:r>
          <a:r>
            <a:rPr lang="de-DE" sz="1800" dirty="0" err="1"/>
            <a:t>statins</a:t>
          </a:r>
          <a:r>
            <a:rPr lang="de-DE" sz="1800" dirty="0"/>
            <a:t>* </a:t>
          </a:r>
          <a:r>
            <a:rPr lang="de-DE" sz="1800" dirty="0" err="1"/>
            <a:t>for</a:t>
          </a:r>
          <a:r>
            <a:rPr lang="de-DE" sz="1800" dirty="0"/>
            <a:t> at least 4 </a:t>
          </a:r>
          <a:r>
            <a:rPr lang="de-DE" sz="1800" dirty="0" err="1"/>
            <a:t>weeks</a:t>
          </a:r>
          <a:r>
            <a:rPr lang="en-GB" sz="1800" b="0" dirty="0"/>
            <a:t> </a:t>
          </a:r>
          <a:r>
            <a:rPr lang="en-US" sz="1800" dirty="0"/>
            <a:t>(N=27,438)</a:t>
          </a:r>
        </a:p>
      </dgm:t>
    </dgm:pt>
    <dgm:pt modelId="{FBACB2AC-5BC0-41D7-919E-C55DF80311D0}" type="parTrans" cxnId="{E9B79EBF-1D32-4DA2-BB87-6FFAD4B599CA}">
      <dgm:prSet/>
      <dgm:spPr/>
      <dgm:t>
        <a:bodyPr/>
        <a:lstStyle/>
        <a:p>
          <a:endParaRPr lang="en-US"/>
        </a:p>
      </dgm:t>
    </dgm:pt>
    <dgm:pt modelId="{31B6E2DB-0CE6-4519-921C-335D90E83129}" type="sibTrans" cxnId="{E9B79EBF-1D32-4DA2-BB87-6FFAD4B599CA}">
      <dgm:prSet/>
      <dgm:spPr/>
      <dgm:t>
        <a:bodyPr/>
        <a:lstStyle/>
        <a:p>
          <a:endParaRPr lang="en-US"/>
        </a:p>
      </dgm:t>
    </dgm:pt>
    <dgm:pt modelId="{95DCD234-448D-4CA7-AF20-680148EAF8DA}">
      <dgm:prSet phldrT="[Text]" custT="1"/>
      <dgm:spPr/>
      <dgm:t>
        <a:bodyPr/>
        <a:lstStyle/>
        <a:p>
          <a:r>
            <a:rPr lang="en-US" sz="1600" dirty="0"/>
            <a:t>Placebo</a:t>
          </a:r>
        </a:p>
      </dgm:t>
    </dgm:pt>
    <dgm:pt modelId="{7AD52AFF-6B44-4880-9AF8-6A9230D9A325}" type="parTrans" cxnId="{BD48A991-A822-4FAD-B50B-072601B7B668}">
      <dgm:prSet/>
      <dgm:spPr/>
      <dgm:t>
        <a:bodyPr/>
        <a:lstStyle/>
        <a:p>
          <a:endParaRPr lang="en-US"/>
        </a:p>
      </dgm:t>
    </dgm:pt>
    <dgm:pt modelId="{83DCF34F-7AE0-42E6-A270-37F3BC89667E}" type="sibTrans" cxnId="{BD48A991-A822-4FAD-B50B-072601B7B668}">
      <dgm:prSet/>
      <dgm:spPr/>
      <dgm:t>
        <a:bodyPr/>
        <a:lstStyle/>
        <a:p>
          <a:endParaRPr lang="en-US"/>
        </a:p>
      </dgm:t>
    </dgm:pt>
    <dgm:pt modelId="{F3B19031-DBBE-4499-8A85-110638C0CA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err="1"/>
            <a:t>Bococizumab</a:t>
          </a:r>
          <a:r>
            <a:rPr lang="en-US" sz="1600" dirty="0"/>
            <a:t> </a:t>
          </a:r>
        </a:p>
        <a:p>
          <a:pPr>
            <a:lnSpc>
              <a:spcPct val="100000"/>
            </a:lnSpc>
          </a:pPr>
          <a:r>
            <a:rPr lang="en-GB" sz="1600" dirty="0"/>
            <a:t>150 mg SC </a:t>
          </a:r>
        </a:p>
        <a:p>
          <a:pPr>
            <a:lnSpc>
              <a:spcPct val="100000"/>
            </a:lnSpc>
          </a:pPr>
          <a:r>
            <a:rPr lang="en-GB" sz="1600" dirty="0"/>
            <a:t>every 2 weeks</a:t>
          </a:r>
          <a:endParaRPr lang="en-US" sz="1600" dirty="0"/>
        </a:p>
      </dgm:t>
    </dgm:pt>
    <dgm:pt modelId="{7B919537-21A4-416F-BBCA-761D07CF10A9}" type="parTrans" cxnId="{1B77B59A-F883-4ABA-8C2F-0882B4CADA1A}">
      <dgm:prSet/>
      <dgm:spPr/>
      <dgm:t>
        <a:bodyPr/>
        <a:lstStyle/>
        <a:p>
          <a:endParaRPr lang="en-US"/>
        </a:p>
      </dgm:t>
    </dgm:pt>
    <dgm:pt modelId="{C2E7F72A-26E2-47B3-B06F-5B234465F458}" type="sibTrans" cxnId="{1B77B59A-F883-4ABA-8C2F-0882B4CADA1A}">
      <dgm:prSet/>
      <dgm:spPr/>
      <dgm:t>
        <a:bodyPr/>
        <a:lstStyle/>
        <a:p>
          <a:endParaRPr lang="en-US"/>
        </a:p>
      </dgm:t>
    </dgm:pt>
    <dgm:pt modelId="{88E51F73-9C9C-4EDB-AA9F-F3183120F8B2}" type="pres">
      <dgm:prSet presAssocID="{181C3B6F-F2BD-4259-BC7A-2F1629ABCF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861584-738F-428A-AD1E-5C48200C248A}" type="pres">
      <dgm:prSet presAssocID="{1740E81E-DC23-4C57-B6CA-672BF3BE1E3A}" presName="hierRoot1" presStyleCnt="0">
        <dgm:presLayoutVars>
          <dgm:hierBranch val="init"/>
        </dgm:presLayoutVars>
      </dgm:prSet>
      <dgm:spPr/>
    </dgm:pt>
    <dgm:pt modelId="{D14C9C64-BCDD-4671-9C08-491FADA86DBC}" type="pres">
      <dgm:prSet presAssocID="{1740E81E-DC23-4C57-B6CA-672BF3BE1E3A}" presName="rootComposite1" presStyleCnt="0"/>
      <dgm:spPr/>
    </dgm:pt>
    <dgm:pt modelId="{F9750890-9F4E-487B-A8D6-E39EC65A95A0}" type="pres">
      <dgm:prSet presAssocID="{1740E81E-DC23-4C57-B6CA-672BF3BE1E3A}" presName="rootText1" presStyleLbl="node0" presStyleIdx="0" presStyleCnt="1" custScaleX="355681" custLinFactNeighborX="-930" custLinFactNeighborY="-4398">
        <dgm:presLayoutVars>
          <dgm:chPref val="3"/>
        </dgm:presLayoutVars>
      </dgm:prSet>
      <dgm:spPr/>
    </dgm:pt>
    <dgm:pt modelId="{F48579CF-695D-415A-A529-A7B80F68DAB8}" type="pres">
      <dgm:prSet presAssocID="{1740E81E-DC23-4C57-B6CA-672BF3BE1E3A}" presName="rootConnector1" presStyleLbl="node1" presStyleIdx="0" presStyleCnt="0"/>
      <dgm:spPr/>
    </dgm:pt>
    <dgm:pt modelId="{E6499768-0D37-491B-B49C-E7B238D76F21}" type="pres">
      <dgm:prSet presAssocID="{1740E81E-DC23-4C57-B6CA-672BF3BE1E3A}" presName="hierChild2" presStyleCnt="0"/>
      <dgm:spPr/>
    </dgm:pt>
    <dgm:pt modelId="{A19D0378-26C9-40B4-8830-BA049C91E0D7}" type="pres">
      <dgm:prSet presAssocID="{7B919537-21A4-416F-BBCA-761D07CF10A9}" presName="Name37" presStyleLbl="parChTrans1D2" presStyleIdx="0" presStyleCnt="2"/>
      <dgm:spPr/>
    </dgm:pt>
    <dgm:pt modelId="{EC1B09E7-2BF2-4C01-BB65-6BEA5930CE39}" type="pres">
      <dgm:prSet presAssocID="{F3B19031-DBBE-4499-8A85-110638C0CA91}" presName="hierRoot2" presStyleCnt="0">
        <dgm:presLayoutVars>
          <dgm:hierBranch val="init"/>
        </dgm:presLayoutVars>
      </dgm:prSet>
      <dgm:spPr/>
    </dgm:pt>
    <dgm:pt modelId="{5C7F54FA-F7E8-4E17-B4B2-083ABCE4B32A}" type="pres">
      <dgm:prSet presAssocID="{F3B19031-DBBE-4499-8A85-110638C0CA91}" presName="rootComposite" presStyleCnt="0"/>
      <dgm:spPr/>
    </dgm:pt>
    <dgm:pt modelId="{3D006B90-96E0-4FF7-94F7-B39E137DABE2}" type="pres">
      <dgm:prSet presAssocID="{F3B19031-DBBE-4499-8A85-110638C0CA91}" presName="rootText" presStyleLbl="node2" presStyleIdx="0" presStyleCnt="2" custScaleX="100491" custScaleY="106585">
        <dgm:presLayoutVars>
          <dgm:chPref val="3"/>
        </dgm:presLayoutVars>
      </dgm:prSet>
      <dgm:spPr/>
    </dgm:pt>
    <dgm:pt modelId="{8F7E6DE6-91B7-4AD6-A251-2560DF742C18}" type="pres">
      <dgm:prSet presAssocID="{F3B19031-DBBE-4499-8A85-110638C0CA91}" presName="rootConnector" presStyleLbl="node2" presStyleIdx="0" presStyleCnt="2"/>
      <dgm:spPr/>
    </dgm:pt>
    <dgm:pt modelId="{D710DC32-F0E0-4055-A4F3-FD05621BBDA9}" type="pres">
      <dgm:prSet presAssocID="{F3B19031-DBBE-4499-8A85-110638C0CA91}" presName="hierChild4" presStyleCnt="0"/>
      <dgm:spPr/>
    </dgm:pt>
    <dgm:pt modelId="{72B6CBB7-7CE4-4937-B057-D1D4D57056A0}" type="pres">
      <dgm:prSet presAssocID="{F3B19031-DBBE-4499-8A85-110638C0CA91}" presName="hierChild5" presStyleCnt="0"/>
      <dgm:spPr/>
    </dgm:pt>
    <dgm:pt modelId="{03BE7753-F86A-426F-8E97-4CC275C105BC}" type="pres">
      <dgm:prSet presAssocID="{7AD52AFF-6B44-4880-9AF8-6A9230D9A325}" presName="Name37" presStyleLbl="parChTrans1D2" presStyleIdx="1" presStyleCnt="2"/>
      <dgm:spPr/>
    </dgm:pt>
    <dgm:pt modelId="{40DE4AF1-37D1-4CC8-87E1-75B8F9BA6242}" type="pres">
      <dgm:prSet presAssocID="{95DCD234-448D-4CA7-AF20-680148EAF8DA}" presName="hierRoot2" presStyleCnt="0">
        <dgm:presLayoutVars>
          <dgm:hierBranch val="init"/>
        </dgm:presLayoutVars>
      </dgm:prSet>
      <dgm:spPr/>
    </dgm:pt>
    <dgm:pt modelId="{1F5C6B92-8918-463A-8100-6E53D9614497}" type="pres">
      <dgm:prSet presAssocID="{95DCD234-448D-4CA7-AF20-680148EAF8DA}" presName="rootComposite" presStyleCnt="0"/>
      <dgm:spPr/>
    </dgm:pt>
    <dgm:pt modelId="{F56BBD34-E7D7-4F3E-820B-FED3997E0DBC}" type="pres">
      <dgm:prSet presAssocID="{95DCD234-448D-4CA7-AF20-680148EAF8DA}" presName="rootText" presStyleLbl="node2" presStyleIdx="1" presStyleCnt="2" custScaleX="95363" custScaleY="103960">
        <dgm:presLayoutVars>
          <dgm:chPref val="3"/>
        </dgm:presLayoutVars>
      </dgm:prSet>
      <dgm:spPr/>
    </dgm:pt>
    <dgm:pt modelId="{B3AF3D5E-DCB3-4528-B7D2-EF5F2C820EAE}" type="pres">
      <dgm:prSet presAssocID="{95DCD234-448D-4CA7-AF20-680148EAF8DA}" presName="rootConnector" presStyleLbl="node2" presStyleIdx="1" presStyleCnt="2"/>
      <dgm:spPr/>
    </dgm:pt>
    <dgm:pt modelId="{587AF282-FE15-44E7-8236-0A57DC228D65}" type="pres">
      <dgm:prSet presAssocID="{95DCD234-448D-4CA7-AF20-680148EAF8DA}" presName="hierChild4" presStyleCnt="0"/>
      <dgm:spPr/>
    </dgm:pt>
    <dgm:pt modelId="{51EEBC25-699B-44DC-A5CD-CC068E4DB80D}" type="pres">
      <dgm:prSet presAssocID="{95DCD234-448D-4CA7-AF20-680148EAF8DA}" presName="hierChild5" presStyleCnt="0"/>
      <dgm:spPr/>
    </dgm:pt>
    <dgm:pt modelId="{92BBD4BF-E5E6-496E-99F2-F4602C6BBFE8}" type="pres">
      <dgm:prSet presAssocID="{1740E81E-DC23-4C57-B6CA-672BF3BE1E3A}" presName="hierChild3" presStyleCnt="0"/>
      <dgm:spPr/>
    </dgm:pt>
  </dgm:ptLst>
  <dgm:cxnLst>
    <dgm:cxn modelId="{E8381F1C-1E1D-4566-A70E-6BA6CB89486C}" type="presOf" srcId="{1740E81E-DC23-4C57-B6CA-672BF3BE1E3A}" destId="{F9750890-9F4E-487B-A8D6-E39EC65A95A0}" srcOrd="0" destOrd="0" presId="urn:microsoft.com/office/officeart/2005/8/layout/orgChart1"/>
    <dgm:cxn modelId="{0948422A-CC76-4FF3-B76B-C965D4EBBAD6}" type="presOf" srcId="{F3B19031-DBBE-4499-8A85-110638C0CA91}" destId="{3D006B90-96E0-4FF7-94F7-B39E137DABE2}" srcOrd="0" destOrd="0" presId="urn:microsoft.com/office/officeart/2005/8/layout/orgChart1"/>
    <dgm:cxn modelId="{302E664B-E131-4B5A-950B-8CC1FC02710B}" type="presOf" srcId="{7B919537-21A4-416F-BBCA-761D07CF10A9}" destId="{A19D0378-26C9-40B4-8830-BA049C91E0D7}" srcOrd="0" destOrd="0" presId="urn:microsoft.com/office/officeart/2005/8/layout/orgChart1"/>
    <dgm:cxn modelId="{B26C565A-CB42-47DC-BE21-DE9119AB0872}" type="presOf" srcId="{95DCD234-448D-4CA7-AF20-680148EAF8DA}" destId="{F56BBD34-E7D7-4F3E-820B-FED3997E0DBC}" srcOrd="0" destOrd="0" presId="urn:microsoft.com/office/officeart/2005/8/layout/orgChart1"/>
    <dgm:cxn modelId="{7D581785-442D-4F45-A29C-5BC9CAFD554C}" type="presOf" srcId="{7AD52AFF-6B44-4880-9AF8-6A9230D9A325}" destId="{03BE7753-F86A-426F-8E97-4CC275C105BC}" srcOrd="0" destOrd="0" presId="urn:microsoft.com/office/officeart/2005/8/layout/orgChart1"/>
    <dgm:cxn modelId="{4E9ACF8B-4AEC-4424-AD5B-7C0A8B08EE95}" type="presOf" srcId="{F3B19031-DBBE-4499-8A85-110638C0CA91}" destId="{8F7E6DE6-91B7-4AD6-A251-2560DF742C18}" srcOrd="1" destOrd="0" presId="urn:microsoft.com/office/officeart/2005/8/layout/orgChart1"/>
    <dgm:cxn modelId="{BD48A991-A822-4FAD-B50B-072601B7B668}" srcId="{1740E81E-DC23-4C57-B6CA-672BF3BE1E3A}" destId="{95DCD234-448D-4CA7-AF20-680148EAF8DA}" srcOrd="1" destOrd="0" parTransId="{7AD52AFF-6B44-4880-9AF8-6A9230D9A325}" sibTransId="{83DCF34F-7AE0-42E6-A270-37F3BC89667E}"/>
    <dgm:cxn modelId="{1B77B59A-F883-4ABA-8C2F-0882B4CADA1A}" srcId="{1740E81E-DC23-4C57-B6CA-672BF3BE1E3A}" destId="{F3B19031-DBBE-4499-8A85-110638C0CA91}" srcOrd="0" destOrd="0" parTransId="{7B919537-21A4-416F-BBCA-761D07CF10A9}" sibTransId="{C2E7F72A-26E2-47B3-B06F-5B234465F458}"/>
    <dgm:cxn modelId="{7A14799E-1D8B-4316-A700-6FA6A255EE31}" type="presOf" srcId="{181C3B6F-F2BD-4259-BC7A-2F1629ABCF5D}" destId="{88E51F73-9C9C-4EDB-AA9F-F3183120F8B2}" srcOrd="0" destOrd="0" presId="urn:microsoft.com/office/officeart/2005/8/layout/orgChart1"/>
    <dgm:cxn modelId="{E9B79EBF-1D32-4DA2-BB87-6FFAD4B599CA}" srcId="{181C3B6F-F2BD-4259-BC7A-2F1629ABCF5D}" destId="{1740E81E-DC23-4C57-B6CA-672BF3BE1E3A}" srcOrd="0" destOrd="0" parTransId="{FBACB2AC-5BC0-41D7-919E-C55DF80311D0}" sibTransId="{31B6E2DB-0CE6-4519-921C-335D90E83129}"/>
    <dgm:cxn modelId="{B21361D7-3D0D-4F0B-87B4-1D40EBCB8541}" type="presOf" srcId="{95DCD234-448D-4CA7-AF20-680148EAF8DA}" destId="{B3AF3D5E-DCB3-4528-B7D2-EF5F2C820EAE}" srcOrd="1" destOrd="0" presId="urn:microsoft.com/office/officeart/2005/8/layout/orgChart1"/>
    <dgm:cxn modelId="{B2C1A9D8-B309-4737-8369-2800A1D5A135}" type="presOf" srcId="{1740E81E-DC23-4C57-B6CA-672BF3BE1E3A}" destId="{F48579CF-695D-415A-A529-A7B80F68DAB8}" srcOrd="1" destOrd="0" presId="urn:microsoft.com/office/officeart/2005/8/layout/orgChart1"/>
    <dgm:cxn modelId="{F63E07BF-2079-4631-B462-03E9D0A4D4F6}" type="presParOf" srcId="{88E51F73-9C9C-4EDB-AA9F-F3183120F8B2}" destId="{F2861584-738F-428A-AD1E-5C48200C248A}" srcOrd="0" destOrd="0" presId="urn:microsoft.com/office/officeart/2005/8/layout/orgChart1"/>
    <dgm:cxn modelId="{565F8FF4-B0CC-4441-BE47-AD30D80255C1}" type="presParOf" srcId="{F2861584-738F-428A-AD1E-5C48200C248A}" destId="{D14C9C64-BCDD-4671-9C08-491FADA86DBC}" srcOrd="0" destOrd="0" presId="urn:microsoft.com/office/officeart/2005/8/layout/orgChart1"/>
    <dgm:cxn modelId="{9E3AB572-F226-4E14-B043-738553395EEF}" type="presParOf" srcId="{D14C9C64-BCDD-4671-9C08-491FADA86DBC}" destId="{F9750890-9F4E-487B-A8D6-E39EC65A95A0}" srcOrd="0" destOrd="0" presId="urn:microsoft.com/office/officeart/2005/8/layout/orgChart1"/>
    <dgm:cxn modelId="{71A78FE6-1DE2-4732-8A6B-AD2197E8CB5C}" type="presParOf" srcId="{D14C9C64-BCDD-4671-9C08-491FADA86DBC}" destId="{F48579CF-695D-415A-A529-A7B80F68DAB8}" srcOrd="1" destOrd="0" presId="urn:microsoft.com/office/officeart/2005/8/layout/orgChart1"/>
    <dgm:cxn modelId="{DA615C73-1269-43A0-9EDF-D8CFADF7E932}" type="presParOf" srcId="{F2861584-738F-428A-AD1E-5C48200C248A}" destId="{E6499768-0D37-491B-B49C-E7B238D76F21}" srcOrd="1" destOrd="0" presId="urn:microsoft.com/office/officeart/2005/8/layout/orgChart1"/>
    <dgm:cxn modelId="{124AE744-4BDA-4F9A-BF35-D9EA0D834098}" type="presParOf" srcId="{E6499768-0D37-491B-B49C-E7B238D76F21}" destId="{A19D0378-26C9-40B4-8830-BA049C91E0D7}" srcOrd="0" destOrd="0" presId="urn:microsoft.com/office/officeart/2005/8/layout/orgChart1"/>
    <dgm:cxn modelId="{177A6D9D-1FCF-42B7-AB91-535CD9513FCB}" type="presParOf" srcId="{E6499768-0D37-491B-B49C-E7B238D76F21}" destId="{EC1B09E7-2BF2-4C01-BB65-6BEA5930CE39}" srcOrd="1" destOrd="0" presId="urn:microsoft.com/office/officeart/2005/8/layout/orgChart1"/>
    <dgm:cxn modelId="{BC3A6467-153D-44EC-AFFC-2A89098C78ED}" type="presParOf" srcId="{EC1B09E7-2BF2-4C01-BB65-6BEA5930CE39}" destId="{5C7F54FA-F7E8-4E17-B4B2-083ABCE4B32A}" srcOrd="0" destOrd="0" presId="urn:microsoft.com/office/officeart/2005/8/layout/orgChart1"/>
    <dgm:cxn modelId="{D3B66598-A023-43DC-95F0-086CFCC7274C}" type="presParOf" srcId="{5C7F54FA-F7E8-4E17-B4B2-083ABCE4B32A}" destId="{3D006B90-96E0-4FF7-94F7-B39E137DABE2}" srcOrd="0" destOrd="0" presId="urn:microsoft.com/office/officeart/2005/8/layout/orgChart1"/>
    <dgm:cxn modelId="{6668F521-872A-4582-8CFC-B73BD1654A2F}" type="presParOf" srcId="{5C7F54FA-F7E8-4E17-B4B2-083ABCE4B32A}" destId="{8F7E6DE6-91B7-4AD6-A251-2560DF742C18}" srcOrd="1" destOrd="0" presId="urn:microsoft.com/office/officeart/2005/8/layout/orgChart1"/>
    <dgm:cxn modelId="{BB33DCF6-C383-48FF-B4FA-88D68C580291}" type="presParOf" srcId="{EC1B09E7-2BF2-4C01-BB65-6BEA5930CE39}" destId="{D710DC32-F0E0-4055-A4F3-FD05621BBDA9}" srcOrd="1" destOrd="0" presId="urn:microsoft.com/office/officeart/2005/8/layout/orgChart1"/>
    <dgm:cxn modelId="{18B1AC89-DCF3-4703-B6AC-7C7F8191CCF0}" type="presParOf" srcId="{EC1B09E7-2BF2-4C01-BB65-6BEA5930CE39}" destId="{72B6CBB7-7CE4-4937-B057-D1D4D57056A0}" srcOrd="2" destOrd="0" presId="urn:microsoft.com/office/officeart/2005/8/layout/orgChart1"/>
    <dgm:cxn modelId="{30CFB88D-8904-46EE-9521-1E8B88173A24}" type="presParOf" srcId="{E6499768-0D37-491B-B49C-E7B238D76F21}" destId="{03BE7753-F86A-426F-8E97-4CC275C105BC}" srcOrd="2" destOrd="0" presId="urn:microsoft.com/office/officeart/2005/8/layout/orgChart1"/>
    <dgm:cxn modelId="{806AF895-03BA-42A9-B975-2541A348E7E2}" type="presParOf" srcId="{E6499768-0D37-491B-B49C-E7B238D76F21}" destId="{40DE4AF1-37D1-4CC8-87E1-75B8F9BA6242}" srcOrd="3" destOrd="0" presId="urn:microsoft.com/office/officeart/2005/8/layout/orgChart1"/>
    <dgm:cxn modelId="{B276C3AE-FB8C-49EE-8F3D-A89D5546E130}" type="presParOf" srcId="{40DE4AF1-37D1-4CC8-87E1-75B8F9BA6242}" destId="{1F5C6B92-8918-463A-8100-6E53D9614497}" srcOrd="0" destOrd="0" presId="urn:microsoft.com/office/officeart/2005/8/layout/orgChart1"/>
    <dgm:cxn modelId="{112A069B-3774-434B-B024-231DE40F872A}" type="presParOf" srcId="{1F5C6B92-8918-463A-8100-6E53D9614497}" destId="{F56BBD34-E7D7-4F3E-820B-FED3997E0DBC}" srcOrd="0" destOrd="0" presId="urn:microsoft.com/office/officeart/2005/8/layout/orgChart1"/>
    <dgm:cxn modelId="{9E30FB98-273F-47A5-9D2D-3322B7D24EF6}" type="presParOf" srcId="{1F5C6B92-8918-463A-8100-6E53D9614497}" destId="{B3AF3D5E-DCB3-4528-B7D2-EF5F2C820EAE}" srcOrd="1" destOrd="0" presId="urn:microsoft.com/office/officeart/2005/8/layout/orgChart1"/>
    <dgm:cxn modelId="{57A769E6-4A2F-4C54-AE2E-B2D88E9F5B8A}" type="presParOf" srcId="{40DE4AF1-37D1-4CC8-87E1-75B8F9BA6242}" destId="{587AF282-FE15-44E7-8236-0A57DC228D65}" srcOrd="1" destOrd="0" presId="urn:microsoft.com/office/officeart/2005/8/layout/orgChart1"/>
    <dgm:cxn modelId="{67DDA45D-59C0-4528-A217-3E51D5330AA5}" type="presParOf" srcId="{40DE4AF1-37D1-4CC8-87E1-75B8F9BA6242}" destId="{51EEBC25-699B-44DC-A5CD-CC068E4DB80D}" srcOrd="2" destOrd="0" presId="urn:microsoft.com/office/officeart/2005/8/layout/orgChart1"/>
    <dgm:cxn modelId="{542FCF9B-9A97-41F7-BDF6-DA62DBE90035}" type="presParOf" srcId="{F2861584-738F-428A-AD1E-5C48200C248A}" destId="{92BBD4BF-E5E6-496E-99F2-F4602C6BBF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E7753-F86A-426F-8E97-4CC275C105BC}">
      <dsp:nvSpPr>
        <dsp:cNvPr id="0" name=""/>
        <dsp:cNvSpPr/>
      </dsp:nvSpPr>
      <dsp:spPr>
        <a:xfrm>
          <a:off x="3999306" y="2001501"/>
          <a:ext cx="1367248" cy="521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77"/>
              </a:lnTo>
              <a:lnTo>
                <a:pt x="1367248" y="285577"/>
              </a:lnTo>
              <a:lnTo>
                <a:pt x="1367248" y="521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D0378-26C9-40B4-8830-BA049C91E0D7}">
      <dsp:nvSpPr>
        <dsp:cNvPr id="0" name=""/>
        <dsp:cNvSpPr/>
      </dsp:nvSpPr>
      <dsp:spPr>
        <a:xfrm>
          <a:off x="2692104" y="2001501"/>
          <a:ext cx="1307201" cy="521702"/>
        </a:xfrm>
        <a:custGeom>
          <a:avLst/>
          <a:gdLst/>
          <a:ahLst/>
          <a:cxnLst/>
          <a:rect l="0" t="0" r="0" b="0"/>
          <a:pathLst>
            <a:path>
              <a:moveTo>
                <a:pt x="1307201" y="0"/>
              </a:moveTo>
              <a:lnTo>
                <a:pt x="1307201" y="285577"/>
              </a:lnTo>
              <a:lnTo>
                <a:pt x="0" y="285577"/>
              </a:lnTo>
              <a:lnTo>
                <a:pt x="0" y="521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50890-9F4E-487B-A8D6-E39EC65A95A0}">
      <dsp:nvSpPr>
        <dsp:cNvPr id="0" name=""/>
        <dsp:cNvSpPr/>
      </dsp:nvSpPr>
      <dsp:spPr>
        <a:xfrm>
          <a:off x="0" y="877093"/>
          <a:ext cx="7998612" cy="112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Patients </a:t>
          </a:r>
          <a:r>
            <a:rPr lang="de-DE" sz="1800" kern="1200" dirty="0"/>
            <a:t>at high CV </a:t>
          </a:r>
          <a:r>
            <a:rPr lang="de-DE" sz="1800" kern="1200" dirty="0" err="1"/>
            <a:t>risk</a:t>
          </a:r>
          <a:r>
            <a:rPr lang="de-DE" sz="1800" kern="1200" dirty="0"/>
            <a:t> on </a:t>
          </a:r>
          <a:r>
            <a:rPr lang="de-DE" sz="1800" kern="1200" dirty="0" err="1"/>
            <a:t>statins</a:t>
          </a:r>
          <a:r>
            <a:rPr lang="de-DE" sz="1800" kern="1200" dirty="0"/>
            <a:t>* </a:t>
          </a:r>
          <a:r>
            <a:rPr lang="de-DE" sz="1800" kern="1200" dirty="0" err="1"/>
            <a:t>for</a:t>
          </a:r>
          <a:r>
            <a:rPr lang="de-DE" sz="1800" kern="1200" dirty="0"/>
            <a:t> at least 4 </a:t>
          </a:r>
          <a:r>
            <a:rPr lang="de-DE" sz="1800" kern="1200" dirty="0" err="1"/>
            <a:t>weeks</a:t>
          </a:r>
          <a:r>
            <a:rPr lang="en-GB" sz="1800" b="0" kern="1200" dirty="0"/>
            <a:t> </a:t>
          </a:r>
          <a:r>
            <a:rPr lang="en-US" sz="1800" kern="1200" dirty="0"/>
            <a:t>(N=27,438)</a:t>
          </a:r>
        </a:p>
      </dsp:txBody>
      <dsp:txXfrm>
        <a:off x="0" y="877093"/>
        <a:ext cx="7998612" cy="1124408"/>
      </dsp:txXfrm>
    </dsp:sp>
    <dsp:sp modelId="{3D006B90-96E0-4FF7-94F7-B39E137DABE2}">
      <dsp:nvSpPr>
        <dsp:cNvPr id="0" name=""/>
        <dsp:cNvSpPr/>
      </dsp:nvSpPr>
      <dsp:spPr>
        <a:xfrm>
          <a:off x="1562176" y="2523204"/>
          <a:ext cx="2259857" cy="1198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Bococizumab</a:t>
          </a:r>
          <a:r>
            <a:rPr lang="en-US" sz="1600" kern="1200" dirty="0"/>
            <a:t>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150 mg SC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every 2 weeks</a:t>
          </a:r>
          <a:endParaRPr lang="en-US" sz="1600" kern="1200" dirty="0"/>
        </a:p>
      </dsp:txBody>
      <dsp:txXfrm>
        <a:off x="1562176" y="2523204"/>
        <a:ext cx="2259857" cy="1198450"/>
      </dsp:txXfrm>
    </dsp:sp>
    <dsp:sp modelId="{F56BBD34-E7D7-4F3E-820B-FED3997E0DBC}">
      <dsp:nvSpPr>
        <dsp:cNvPr id="0" name=""/>
        <dsp:cNvSpPr/>
      </dsp:nvSpPr>
      <dsp:spPr>
        <a:xfrm>
          <a:off x="4294285" y="2523204"/>
          <a:ext cx="2144538" cy="1168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Placebo</a:t>
          </a:r>
        </a:p>
      </dsp:txBody>
      <dsp:txXfrm>
        <a:off x="4294285" y="2523204"/>
        <a:ext cx="2144538" cy="1168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9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7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4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0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159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1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31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3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2"/>
          <p:cNvSpPr txBox="1">
            <a:spLocks/>
          </p:cNvSpPr>
          <p:nvPr userDrawn="1"/>
        </p:nvSpPr>
        <p:spPr>
          <a:xfrm>
            <a:off x="395289" y="-140493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sz="225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FF0000"/>
                </a:solidFill>
              </a:rPr>
              <a:t>CardioVasculaireGeneesKunde.nl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7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52964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361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3517902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0706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259405"/>
            <a:ext cx="8291511" cy="43301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C2F01-FBFB-4108-99C3-46C3B626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44" y="1219200"/>
            <a:ext cx="8291511" cy="830262"/>
          </a:xfrm>
        </p:spPr>
        <p:txBody>
          <a:bodyPr>
            <a:normAutofit/>
          </a:bodyPr>
          <a:lstStyle/>
          <a:p>
            <a:r>
              <a:rPr lang="en-GB" dirty="0"/>
              <a:t>SPIRE Program: </a:t>
            </a:r>
            <a:r>
              <a:rPr lang="en-US" b="0" dirty="0"/>
              <a:t>Studies of PCSK9 </a:t>
            </a:r>
            <a:r>
              <a:rPr lang="en-GB" b="0" dirty="0"/>
              <a:t>Inhibition and the Reduction of Vascular </a:t>
            </a:r>
            <a:r>
              <a:rPr lang="en-US" b="0" dirty="0"/>
              <a:t>Events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B52D6E-DAEB-4511-A2E7-8727BB1AA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44" y="2294988"/>
            <a:ext cx="8291511" cy="4330186"/>
          </a:xfrm>
        </p:spPr>
        <p:txBody>
          <a:bodyPr/>
          <a:lstStyle/>
          <a:p>
            <a:r>
              <a:rPr lang="en-GB" i="1" dirty="0"/>
              <a:t>Unanticipated attenuation of LDL-c lowering response to humanized PCSK9 antibody over time</a:t>
            </a:r>
            <a:endParaRPr lang="nl-NL" i="1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91A5AA-08B4-471F-A104-C72EFB9783E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26244" y="4267199"/>
            <a:ext cx="4876800" cy="385763"/>
          </a:xfrm>
        </p:spPr>
        <p:txBody>
          <a:bodyPr/>
          <a:lstStyle/>
          <a:p>
            <a:r>
              <a:rPr lang="en-US" u="sng" dirty="0" err="1"/>
              <a:t>Ridker</a:t>
            </a:r>
            <a:r>
              <a:rPr lang="en-US" u="sng" dirty="0"/>
              <a:t> PM</a:t>
            </a:r>
            <a:r>
              <a:rPr lang="en-US" dirty="0"/>
              <a:t>, </a:t>
            </a:r>
            <a:r>
              <a:rPr lang="en-US" b="0" dirty="0"/>
              <a:t>Tardif J-C, </a:t>
            </a:r>
            <a:r>
              <a:rPr lang="en-US" b="0" dirty="0" err="1"/>
              <a:t>Amarenco</a:t>
            </a:r>
            <a:r>
              <a:rPr lang="en-US" b="0" dirty="0"/>
              <a:t> P, et al. Lipid-Reduction Variability and Antidrug-Antibody Formation with </a:t>
            </a:r>
            <a:r>
              <a:rPr lang="en-US" b="0" dirty="0" err="1"/>
              <a:t>Bococizumab</a:t>
            </a:r>
            <a:r>
              <a:rPr lang="en-US" b="0" dirty="0"/>
              <a:t>. NEJM </a:t>
            </a:r>
            <a:r>
              <a:rPr lang="en-US" b="0" dirty="0">
                <a:solidFill>
                  <a:schemeClr val="accent1"/>
                </a:solidFill>
              </a:rPr>
              <a:t>2017</a:t>
            </a:r>
            <a:r>
              <a:rPr lang="nl-NL" sz="1400" dirty="0">
                <a:solidFill>
                  <a:schemeClr val="accent1"/>
                </a:solidFill>
              </a:rPr>
              <a:t>; </a:t>
            </a:r>
            <a:r>
              <a:rPr lang="nl-NL" sz="1400" b="0" dirty="0">
                <a:solidFill>
                  <a:schemeClr val="accent1"/>
                </a:solidFill>
              </a:rPr>
              <a:t>376:1517-1526</a:t>
            </a:r>
            <a:endParaRPr lang="en-US" b="0" dirty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GB" u="sng" dirty="0" err="1"/>
              <a:t>Ridker</a:t>
            </a:r>
            <a:r>
              <a:rPr lang="en-GB" u="sng" dirty="0"/>
              <a:t> PM</a:t>
            </a:r>
            <a:r>
              <a:rPr lang="en-GB" dirty="0"/>
              <a:t>, </a:t>
            </a:r>
            <a:r>
              <a:rPr lang="en-GB" b="0" dirty="0" err="1"/>
              <a:t>Revkin</a:t>
            </a:r>
            <a:r>
              <a:rPr lang="en-GB" b="0" dirty="0"/>
              <a:t> J, </a:t>
            </a:r>
            <a:r>
              <a:rPr lang="en-GB" b="0" dirty="0" err="1"/>
              <a:t>Amarenco</a:t>
            </a:r>
            <a:r>
              <a:rPr lang="en-US" b="0" dirty="0"/>
              <a:t> P, et al. Cardiovascular Efficacy and Safety </a:t>
            </a:r>
            <a:r>
              <a:rPr lang="en-GB" b="0" dirty="0"/>
              <a:t>of </a:t>
            </a:r>
            <a:r>
              <a:rPr lang="en-GB" b="0" dirty="0" err="1"/>
              <a:t>Bococizumab</a:t>
            </a:r>
            <a:r>
              <a:rPr lang="en-GB" b="0" dirty="0"/>
              <a:t> in High-Risk Patients. NEJM 2017; </a:t>
            </a:r>
            <a:r>
              <a:rPr lang="nl-NL" sz="1400" b="0" dirty="0">
                <a:solidFill>
                  <a:schemeClr val="accent1"/>
                </a:solidFill>
              </a:rPr>
              <a:t>376:1527-1539</a:t>
            </a:r>
            <a:endParaRPr lang="nl-NL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2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F1F96-BC70-4F9C-98E0-72259493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SPIRE: Conclusions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D9148D-AD06-4FA1-8EDB-F84CCC28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PCSK9 inhibition with </a:t>
            </a:r>
            <a:r>
              <a:rPr lang="en-GB" b="0" dirty="0" err="1"/>
              <a:t>bococizumab</a:t>
            </a:r>
            <a:r>
              <a:rPr lang="en-GB" b="0" dirty="0"/>
              <a:t> reduces LDL-c by 55-60% when given as an adjunct to statin therapy, but this effect significantly attenuates over time due to the development of anti-drug antibodies.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Despite anti-drug antibody production and the early trial termination, </a:t>
            </a:r>
            <a:r>
              <a:rPr lang="en-GB" b="0" dirty="0" err="1"/>
              <a:t>bococizumab</a:t>
            </a:r>
            <a:r>
              <a:rPr lang="en-GB" b="0" dirty="0"/>
              <a:t> significantly reduced cardiovascular event rates in the higher-risk SPIRE-2 trial of those with LDL-c &gt;100 mg/</a:t>
            </a:r>
            <a:r>
              <a:rPr lang="en-GB" b="0" dirty="0" err="1"/>
              <a:t>dL</a:t>
            </a:r>
            <a:r>
              <a:rPr lang="en-GB" b="0" dirty="0"/>
              <a:t>, but not in the lower-risk SPIRE-1 trial of those with LDL-c &gt;70 mg/</a:t>
            </a:r>
            <a:r>
              <a:rPr lang="en-GB" b="0" dirty="0" err="1"/>
              <a:t>dL</a:t>
            </a:r>
            <a:r>
              <a:rPr lang="en-GB" b="0" dirty="0"/>
              <a:t>.</a:t>
            </a:r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Clinical benefits were greater and statistically significant in analyses of those who achieved and sustained greater absolute and relative LDL-c reductions, and in those who were exposed to therapy for a longer time, a finding that supports the hypothesis that ‘lower is better for longer’.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nl-NL" dirty="0"/>
          </a:p>
        </p:txBody>
      </p:sp>
      <p:sp>
        <p:nvSpPr>
          <p:cNvPr id="5" name="Tekstvak 1">
            <a:extLst>
              <a:ext uri="{FF2B5EF4-FFF2-40B4-BE49-F238E27FC236}">
                <a16:creationId xmlns:a16="http://schemas.microsoft.com/office/drawing/2014/main" id="{B8AF438E-F11F-4116-BD35-FBF7FF564E5F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7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E11458-11AF-414A-AAEE-396C0FAF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SPIRE: Background and Objective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0" y="1600200"/>
            <a:ext cx="8291510" cy="2071686"/>
          </a:xfrm>
        </p:spPr>
        <p:txBody>
          <a:bodyPr/>
          <a:lstStyle/>
          <a:p>
            <a:r>
              <a:rPr lang="nl-NL" dirty="0"/>
              <a:t>Background</a:t>
            </a:r>
          </a:p>
          <a:p>
            <a:endParaRPr lang="nl-NL" dirty="0"/>
          </a:p>
          <a:p>
            <a:r>
              <a:rPr lang="en-GB" sz="1500" b="0" dirty="0"/>
              <a:t>In six multinational trials evaluating </a:t>
            </a:r>
            <a:r>
              <a:rPr lang="en-GB" sz="1500" b="0" dirty="0" err="1"/>
              <a:t>bococizumab</a:t>
            </a:r>
            <a:r>
              <a:rPr lang="en-GB" sz="1500" b="0" dirty="0"/>
              <a:t>, a PCSK9 inhibitor, the initially achieved LDL-c lowering was significantly attenuated over time due to antidrug antibodies, and the relative reduction in cholesterol levels varied widely also in patients without antidrug antibody development.</a:t>
            </a:r>
          </a:p>
          <a:p>
            <a:endParaRPr lang="nl-NL" sz="1500" b="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981F141-DB3A-4DB8-8024-318311B8AB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Study Objective</a:t>
            </a:r>
            <a:endParaRPr lang="nl-NL" sz="1500" b="0" dirty="0"/>
          </a:p>
          <a:p>
            <a:endParaRPr lang="nl-NL" dirty="0"/>
          </a:p>
          <a:p>
            <a:r>
              <a:rPr lang="en-GB" sz="1500" b="0" dirty="0"/>
              <a:t>The SPIRE-1 and SPIRE-2 studies were designed to assess the clinical efficacy and safety of </a:t>
            </a:r>
            <a:r>
              <a:rPr lang="en-GB" sz="1500" b="0" dirty="0" err="1"/>
              <a:t>bococizumab</a:t>
            </a:r>
            <a:r>
              <a:rPr lang="en-GB" sz="1500" b="0" dirty="0"/>
              <a:t> versus placebo in patients </a:t>
            </a:r>
            <a:r>
              <a:rPr lang="de-DE" sz="1500" b="0" dirty="0"/>
              <a:t>at high CV </a:t>
            </a:r>
            <a:r>
              <a:rPr lang="de-DE" sz="1500" b="0" dirty="0" err="1"/>
              <a:t>risk</a:t>
            </a:r>
            <a:r>
              <a:rPr lang="de-DE" sz="1500" b="0" dirty="0"/>
              <a:t> </a:t>
            </a:r>
            <a:r>
              <a:rPr lang="de-DE" sz="1500" b="0" dirty="0" err="1"/>
              <a:t>with</a:t>
            </a:r>
            <a:r>
              <a:rPr lang="de-DE" sz="1500" b="0" dirty="0"/>
              <a:t> 2 different </a:t>
            </a:r>
            <a:r>
              <a:rPr lang="de-DE" sz="1500" b="0" dirty="0" err="1"/>
              <a:t>baseline</a:t>
            </a:r>
            <a:r>
              <a:rPr lang="de-DE" sz="1500" b="0" dirty="0"/>
              <a:t> </a:t>
            </a:r>
            <a:r>
              <a:rPr lang="de-DE" sz="1500" b="0" dirty="0" err="1"/>
              <a:t>levels</a:t>
            </a:r>
            <a:r>
              <a:rPr lang="de-DE" sz="1500" b="0" dirty="0"/>
              <a:t> </a:t>
            </a:r>
            <a:r>
              <a:rPr lang="de-DE" sz="1500" b="0" dirty="0" err="1"/>
              <a:t>of</a:t>
            </a:r>
            <a:r>
              <a:rPr lang="de-DE" sz="1500" b="0" dirty="0"/>
              <a:t> LDL-c.</a:t>
            </a:r>
          </a:p>
          <a:p>
            <a:endParaRPr lang="de-DE" sz="1500" b="0" dirty="0"/>
          </a:p>
          <a:p>
            <a:r>
              <a:rPr lang="en-GB" sz="1500" b="0" dirty="0"/>
              <a:t>When the results of the six SPIRE lipid-lowering trials became available, the sponsor discontinued prematurely the ongoing SPIRE-1 and SPIRE-2 outcome trials. </a:t>
            </a:r>
            <a:r>
              <a:rPr lang="de-DE" sz="1500" b="0" dirty="0"/>
              <a:t> </a:t>
            </a:r>
            <a:r>
              <a:rPr lang="en-US" sz="1500" b="0" dirty="0"/>
              <a:t> </a:t>
            </a:r>
            <a:endParaRPr lang="nl-NL" sz="1500" b="0" dirty="0"/>
          </a:p>
        </p:txBody>
      </p:sp>
      <p:sp>
        <p:nvSpPr>
          <p:cNvPr id="6" name="Tekstvak 1"/>
          <p:cNvSpPr txBox="1"/>
          <p:nvPr/>
        </p:nvSpPr>
        <p:spPr>
          <a:xfrm>
            <a:off x="467431" y="6427113"/>
            <a:ext cx="4333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</a:t>
            </a:r>
            <a:r>
              <a:rPr lang="en-US" sz="1100" dirty="0">
                <a:solidFill>
                  <a:schemeClr val="bg1"/>
                </a:solidFill>
              </a:rPr>
              <a:t>.,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376:1517-1526</a:t>
            </a:r>
          </a:p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8600" y="59436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PCSK9: </a:t>
            </a:r>
            <a:r>
              <a:rPr lang="en-US" sz="1100" dirty="0" err="1">
                <a:solidFill>
                  <a:schemeClr val="tx2"/>
                </a:solidFill>
              </a:rPr>
              <a:t>proprotein</a:t>
            </a:r>
            <a:r>
              <a:rPr lang="en-US" sz="1100" dirty="0">
                <a:solidFill>
                  <a:schemeClr val="tx2"/>
                </a:solidFill>
              </a:rPr>
              <a:t> convertase </a:t>
            </a:r>
            <a:r>
              <a:rPr lang="en-US" sz="1100" dirty="0" err="1">
                <a:solidFill>
                  <a:schemeClr val="tx2"/>
                </a:solidFill>
              </a:rPr>
              <a:t>subtilisin</a:t>
            </a:r>
            <a:r>
              <a:rPr lang="en-US" sz="1100" dirty="0">
                <a:solidFill>
                  <a:schemeClr val="tx2"/>
                </a:solidFill>
              </a:rPr>
              <a:t>–</a:t>
            </a:r>
            <a:r>
              <a:rPr lang="en-US" sz="1100" dirty="0" err="1">
                <a:solidFill>
                  <a:schemeClr val="tx2"/>
                </a:solidFill>
              </a:rPr>
              <a:t>kexin</a:t>
            </a:r>
            <a:r>
              <a:rPr lang="en-US" sz="1100" dirty="0">
                <a:solidFill>
                  <a:schemeClr val="tx2"/>
                </a:solidFill>
              </a:rPr>
              <a:t> type 9; LDL-c: low density lipoprotein cholesterol; CV: cardiovascular</a:t>
            </a:r>
          </a:p>
        </p:txBody>
      </p:sp>
    </p:spTree>
    <p:extLst>
      <p:ext uri="{BB962C8B-B14F-4D97-AF65-F5344CB8AC3E}">
        <p14:creationId xmlns:p14="http://schemas.microsoft.com/office/powerpoint/2010/main" val="160441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 lipid-lowering studies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265049585"/>
              </p:ext>
            </p:extLst>
          </p:nvPr>
        </p:nvGraphicFramePr>
        <p:xfrm>
          <a:off x="1524000" y="2153917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 txBox="1">
            <a:spLocks/>
          </p:cNvSpPr>
          <p:nvPr/>
        </p:nvSpPr>
        <p:spPr>
          <a:xfrm>
            <a:off x="341275" y="1147943"/>
            <a:ext cx="8291510" cy="3048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2563" indent="-182563" algn="l" defTabSz="4572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58775" indent="-176213" algn="l" defTabSz="4572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Attenuation of LDL-c response over time, due to the development of antidrug antibodies in </a:t>
            </a:r>
            <a:r>
              <a:rPr lang="en-GB" b="0" dirty="0"/>
              <a:t>4,449 patients included in 6 studies</a:t>
            </a:r>
            <a:r>
              <a:rPr lang="en-US" b="0" dirty="0"/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16849" y="6020767"/>
            <a:ext cx="8803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LDL-c: low density lipoprotein cholesterol; </a:t>
            </a:r>
          </a:p>
        </p:txBody>
      </p:sp>
      <p:sp>
        <p:nvSpPr>
          <p:cNvPr id="8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</a:t>
            </a:r>
            <a:r>
              <a:rPr lang="en-US" sz="1100" dirty="0">
                <a:solidFill>
                  <a:schemeClr val="bg1"/>
                </a:solidFill>
              </a:rPr>
              <a:t>.,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376:1517-1526</a:t>
            </a:r>
          </a:p>
        </p:txBody>
      </p:sp>
    </p:spTree>
    <p:extLst>
      <p:ext uri="{BB962C8B-B14F-4D97-AF65-F5344CB8AC3E}">
        <p14:creationId xmlns:p14="http://schemas.microsoft.com/office/powerpoint/2010/main" val="127651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E11458-11AF-414A-AAEE-396C0FAF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SPIRE-1 &amp; -2: Inclusion criteria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0" y="1600200"/>
            <a:ext cx="8291510" cy="2071686"/>
          </a:xfrm>
        </p:spPr>
        <p:txBody>
          <a:bodyPr/>
          <a:lstStyle/>
          <a:p>
            <a:r>
              <a:rPr lang="nl-NL" dirty="0"/>
              <a:t>Inclusion criteria in </a:t>
            </a:r>
            <a:r>
              <a:rPr lang="nl-NL" dirty="0" err="1"/>
              <a:t>both</a:t>
            </a:r>
            <a:r>
              <a:rPr lang="nl-NL" dirty="0"/>
              <a:t> studies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Secondary prevention cohort:</a:t>
            </a:r>
            <a:r>
              <a:rPr lang="en-GB" sz="1500" b="0" dirty="0"/>
              <a:t> history of CV event, or IS, or coronary artery or peripheral artery revascularization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High-risk primary prevention cohort</a:t>
            </a:r>
            <a:r>
              <a:rPr lang="en-GB" sz="1500" b="0" dirty="0"/>
              <a:t>: history of DM, or KD, or PVD plus at least 1 CV risk factor* or history of FHC </a:t>
            </a:r>
          </a:p>
          <a:p>
            <a:endParaRPr lang="nl-NL" dirty="0"/>
          </a:p>
        </p:txBody>
      </p:sp>
      <p:sp>
        <p:nvSpPr>
          <p:cNvPr id="8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289" y="3325248"/>
            <a:ext cx="8291510" cy="2071686"/>
          </a:xfrm>
        </p:spPr>
        <p:txBody>
          <a:bodyPr/>
          <a:lstStyle/>
          <a:p>
            <a:r>
              <a:rPr lang="nl-NL" dirty="0"/>
              <a:t>Lipid levels inclusion criteria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SPIRE-1</a:t>
            </a:r>
            <a:r>
              <a:rPr lang="en-GB" sz="1500" b="0" dirty="0"/>
              <a:t>: LDL-c ≥70 mg/</a:t>
            </a:r>
            <a:r>
              <a:rPr lang="en-GB" sz="1500" b="0" dirty="0" err="1"/>
              <a:t>dL</a:t>
            </a:r>
            <a:r>
              <a:rPr lang="en-GB" sz="1500" b="0" dirty="0"/>
              <a:t> (1.81 </a:t>
            </a:r>
            <a:r>
              <a:rPr lang="en-GB" sz="1500" b="0" dirty="0" err="1"/>
              <a:t>mmol</a:t>
            </a:r>
            <a:r>
              <a:rPr lang="en-GB" sz="1500" b="0" dirty="0"/>
              <a:t>/L) or non-HDL-c ≥100 mg/</a:t>
            </a:r>
            <a:r>
              <a:rPr lang="en-GB" sz="1500" b="0" dirty="0" err="1"/>
              <a:t>dL</a:t>
            </a:r>
            <a:r>
              <a:rPr lang="en-GB" sz="1500" b="0" dirty="0"/>
              <a:t> (2.59 </a:t>
            </a:r>
            <a:r>
              <a:rPr lang="en-GB" sz="1500" b="0" dirty="0" err="1"/>
              <a:t>mmol</a:t>
            </a:r>
            <a:r>
              <a:rPr lang="en-GB" sz="1500" b="0" dirty="0"/>
              <a:t>/L)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SPIRE-2</a:t>
            </a:r>
            <a:r>
              <a:rPr lang="en-GB" sz="1500" b="0" dirty="0"/>
              <a:t>: LDL-c ≥100 mg/</a:t>
            </a:r>
            <a:r>
              <a:rPr lang="en-GB" sz="1500" b="0" dirty="0" err="1"/>
              <a:t>dL</a:t>
            </a:r>
            <a:r>
              <a:rPr lang="en-GB" sz="1500" b="0" dirty="0"/>
              <a:t> (2.59 </a:t>
            </a:r>
            <a:r>
              <a:rPr lang="en-GB" sz="1500" b="0" dirty="0" err="1"/>
              <a:t>mmol</a:t>
            </a:r>
            <a:r>
              <a:rPr lang="en-GB" sz="1500" b="0" dirty="0"/>
              <a:t>/L) or non-HDL-c ≥130 mg/</a:t>
            </a:r>
            <a:r>
              <a:rPr lang="en-GB" sz="1500" b="0" dirty="0" err="1"/>
              <a:t>dL</a:t>
            </a:r>
            <a:r>
              <a:rPr lang="en-GB" sz="1500" b="0" dirty="0"/>
              <a:t> (3.36 </a:t>
            </a:r>
            <a:r>
              <a:rPr lang="en-GB" sz="1500" b="0" dirty="0" err="1"/>
              <a:t>mmol</a:t>
            </a:r>
            <a:r>
              <a:rPr lang="en-GB" sz="1500" b="0" dirty="0"/>
              <a:t>/L)</a:t>
            </a:r>
          </a:p>
          <a:p>
            <a:endParaRPr lang="nl-NL" dirty="0"/>
          </a:p>
        </p:txBody>
      </p:sp>
      <p:sp>
        <p:nvSpPr>
          <p:cNvPr id="7" name="Textfeld 6"/>
          <p:cNvSpPr txBox="1"/>
          <p:nvPr/>
        </p:nvSpPr>
        <p:spPr>
          <a:xfrm>
            <a:off x="19318" y="5105400"/>
            <a:ext cx="8803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(*) smoking history, HDL-c &lt;40 mg/</a:t>
            </a:r>
            <a:r>
              <a:rPr lang="en-US" sz="1100" dirty="0" err="1">
                <a:solidFill>
                  <a:schemeClr val="tx2"/>
                </a:solidFill>
              </a:rPr>
              <a:t>dL</a:t>
            </a:r>
            <a:r>
              <a:rPr lang="en-US" sz="1100" dirty="0">
                <a:solidFill>
                  <a:schemeClr val="tx2"/>
                </a:solidFill>
              </a:rPr>
              <a:t> (&lt;1.0 </a:t>
            </a:r>
            <a:r>
              <a:rPr lang="en-US" sz="1100" dirty="0" err="1">
                <a:solidFill>
                  <a:schemeClr val="tx2"/>
                </a:solidFill>
              </a:rPr>
              <a:t>mmol</a:t>
            </a:r>
            <a:r>
              <a:rPr lang="en-US" sz="1100" dirty="0">
                <a:solidFill>
                  <a:schemeClr val="tx2"/>
                </a:solidFill>
              </a:rPr>
              <a:t>/L), </a:t>
            </a:r>
            <a:r>
              <a:rPr lang="en-US" sz="1100" dirty="0" err="1">
                <a:solidFill>
                  <a:schemeClr val="tx2"/>
                </a:solidFill>
              </a:rPr>
              <a:t>hs</a:t>
            </a:r>
            <a:r>
              <a:rPr lang="en-US" sz="1100" dirty="0">
                <a:solidFill>
                  <a:schemeClr val="tx2"/>
                </a:solidFill>
              </a:rPr>
              <a:t>-CRP &gt;2.0 mg/L; </a:t>
            </a:r>
            <a:r>
              <a:rPr lang="en-US" sz="1100" dirty="0" err="1">
                <a:solidFill>
                  <a:schemeClr val="tx2"/>
                </a:solidFill>
              </a:rPr>
              <a:t>Lp</a:t>
            </a:r>
            <a:r>
              <a:rPr lang="en-US" sz="1100" dirty="0">
                <a:solidFill>
                  <a:schemeClr val="tx2"/>
                </a:solidFill>
              </a:rPr>
              <a:t>(a) &gt; 50 mg/</a:t>
            </a:r>
            <a:r>
              <a:rPr lang="en-US" sz="1100" dirty="0" err="1">
                <a:solidFill>
                  <a:schemeClr val="tx2"/>
                </a:solidFill>
              </a:rPr>
              <a:t>dL</a:t>
            </a:r>
            <a:r>
              <a:rPr lang="en-US" sz="1100" dirty="0">
                <a:solidFill>
                  <a:schemeClr val="tx2"/>
                </a:solidFill>
              </a:rPr>
              <a:t>, microalbuminuria, asymptomatic coronary stenosis; age ≥50 years for men and ≥60 years for women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>
                <a:solidFill>
                  <a:schemeClr val="tx2"/>
                </a:solidFill>
              </a:rPr>
              <a:t>CV: cardiovascular; IS: ischemic stroke; DM; diabetes mellitus; KD: kidney disease; PVD: peripheral vascular disease; FHC: familial hypercholesterolemia; LDL-c: low density lipoprotein cholesterol; HDL-c: high density lipoprotein cholesterol; </a:t>
            </a:r>
            <a:r>
              <a:rPr lang="en-US" sz="1100" dirty="0" err="1">
                <a:solidFill>
                  <a:schemeClr val="tx2"/>
                </a:solidFill>
              </a:rPr>
              <a:t>hs</a:t>
            </a:r>
            <a:r>
              <a:rPr lang="en-US" sz="1100" dirty="0">
                <a:solidFill>
                  <a:schemeClr val="tx2"/>
                </a:solidFill>
              </a:rPr>
              <a:t>-CRP: high sensitivity C-reactive protein; </a:t>
            </a:r>
            <a:r>
              <a:rPr lang="en-US" sz="1100" dirty="0" err="1">
                <a:solidFill>
                  <a:schemeClr val="tx2"/>
                </a:solidFill>
              </a:rPr>
              <a:t>Lp</a:t>
            </a:r>
            <a:r>
              <a:rPr lang="en-US" sz="1100" dirty="0">
                <a:solidFill>
                  <a:schemeClr val="tx2"/>
                </a:solidFill>
              </a:rPr>
              <a:t>(a): lipoprotein(a); </a:t>
            </a:r>
          </a:p>
        </p:txBody>
      </p:sp>
      <p:sp>
        <p:nvSpPr>
          <p:cNvPr id="9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257" y="-31745"/>
            <a:ext cx="8291511" cy="830262"/>
          </a:xfrm>
        </p:spPr>
        <p:txBody>
          <a:bodyPr/>
          <a:lstStyle/>
          <a:p>
            <a:r>
              <a:rPr lang="en-US" dirty="0"/>
              <a:t>SPIRE-1 &amp; -2: Study design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003454-EFDE-4C45-A273-E82AE69D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122518C3-B2F5-4145-916D-C82A04ED2AA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674071514"/>
              </p:ext>
            </p:extLst>
          </p:nvPr>
        </p:nvGraphicFramePr>
        <p:xfrm>
          <a:off x="673768" y="166061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eschweifte Klammer rechts 4"/>
          <p:cNvSpPr/>
          <p:nvPr/>
        </p:nvSpPr>
        <p:spPr>
          <a:xfrm rot="5400000">
            <a:off x="4572756" y="2591557"/>
            <a:ext cx="303287" cy="2895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uppieren 5"/>
          <p:cNvGrpSpPr/>
          <p:nvPr/>
        </p:nvGrpSpPr>
        <p:grpSpPr>
          <a:xfrm>
            <a:off x="2479056" y="4352668"/>
            <a:ext cx="4490685" cy="1320344"/>
            <a:chOff x="1997261" y="1279694"/>
            <a:chExt cx="4006477" cy="863144"/>
          </a:xfrm>
        </p:grpSpPr>
        <p:sp>
          <p:nvSpPr>
            <p:cNvPr id="7" name="Rechteck 6"/>
            <p:cNvSpPr/>
            <p:nvPr/>
          </p:nvSpPr>
          <p:spPr>
            <a:xfrm>
              <a:off x="1997261" y="1279694"/>
              <a:ext cx="4006477" cy="863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1997261" y="1279694"/>
              <a:ext cx="4006477" cy="863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/>
              <a:r>
                <a:rPr lang="en-US" sz="1600" dirty="0"/>
                <a:t>Median follow-up: 10 months </a:t>
              </a:r>
            </a:p>
            <a:p>
              <a:pPr algn="ctr"/>
              <a:r>
                <a:rPr lang="de-DE" sz="1600" kern="1200" dirty="0"/>
                <a:t> </a:t>
              </a:r>
            </a:p>
            <a:p>
              <a:pPr algn="ctr"/>
              <a:r>
                <a:rPr lang="de-DE" sz="1600" dirty="0"/>
                <a:t>Primary </a:t>
              </a:r>
              <a:r>
                <a:rPr lang="en-US" sz="1600" dirty="0"/>
                <a:t>endpoint</a:t>
              </a:r>
              <a:r>
                <a:rPr lang="de-DE" sz="1600" dirty="0"/>
                <a:t>: </a:t>
              </a:r>
              <a:r>
                <a:rPr lang="de-DE" sz="1600" dirty="0" err="1"/>
                <a:t>composite</a:t>
              </a:r>
              <a:r>
                <a:rPr lang="de-DE" sz="1600" dirty="0"/>
                <a:t> </a:t>
              </a:r>
              <a:r>
                <a:rPr lang="de-DE" sz="1600" dirty="0" err="1"/>
                <a:t>of</a:t>
              </a:r>
              <a:r>
                <a:rPr lang="de-DE" sz="1600" dirty="0"/>
                <a:t> </a:t>
              </a:r>
              <a:r>
                <a:rPr lang="en-GB" sz="1600" dirty="0"/>
                <a:t>non-fatal MI, </a:t>
              </a:r>
              <a:br>
                <a:rPr lang="en-GB" sz="1600" dirty="0"/>
              </a:br>
              <a:r>
                <a:rPr lang="en-GB" sz="1600" dirty="0"/>
                <a:t>non-fatal stroke, hospitalization for UA requiring urgent revascularization, or CV death</a:t>
              </a:r>
              <a:endParaRPr lang="en-US" sz="1600" kern="1200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0" y="5791200"/>
            <a:ext cx="86747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(*) </a:t>
            </a:r>
            <a:r>
              <a:rPr lang="en-GB" sz="1100" dirty="0">
                <a:solidFill>
                  <a:schemeClr val="tx2"/>
                </a:solidFill>
              </a:rPr>
              <a:t>atorvastatin ≥40 mg daily, </a:t>
            </a:r>
            <a:r>
              <a:rPr lang="en-GB" sz="1100" dirty="0" err="1">
                <a:solidFill>
                  <a:schemeClr val="tx2"/>
                </a:solidFill>
              </a:rPr>
              <a:t>rosuvastatin</a:t>
            </a:r>
            <a:r>
              <a:rPr lang="en-GB" sz="1100" dirty="0">
                <a:solidFill>
                  <a:schemeClr val="tx2"/>
                </a:solidFill>
              </a:rPr>
              <a:t> ≥20 mg daily, or simvastatin ≥40 mg daily - s</a:t>
            </a:r>
            <a:r>
              <a:rPr lang="en-US" sz="1100" dirty="0" err="1">
                <a:solidFill>
                  <a:schemeClr val="tx2"/>
                </a:solidFill>
              </a:rPr>
              <a:t>tatin</a:t>
            </a:r>
            <a:r>
              <a:rPr lang="en-US" sz="1100" dirty="0">
                <a:solidFill>
                  <a:schemeClr val="tx2"/>
                </a:solidFill>
              </a:rPr>
              <a:t> therapy was continued throughout the studies</a:t>
            </a:r>
          </a:p>
          <a:p>
            <a:r>
              <a:rPr lang="en-US" sz="1100" dirty="0">
                <a:solidFill>
                  <a:schemeClr val="tx2"/>
                </a:solidFill>
              </a:rPr>
              <a:t> </a:t>
            </a:r>
          </a:p>
          <a:p>
            <a:r>
              <a:rPr lang="en-US" sz="1100" dirty="0">
                <a:solidFill>
                  <a:schemeClr val="tx2"/>
                </a:solidFill>
              </a:rPr>
              <a:t>CV: cardiovascular; SC: subcutaneously; MI: myocardial infarction, UA: unstable angina; </a:t>
            </a:r>
          </a:p>
        </p:txBody>
      </p:sp>
      <p:sp>
        <p:nvSpPr>
          <p:cNvPr id="11" name="Tekstvak 1">
            <a:extLst>
              <a:ext uri="{FF2B5EF4-FFF2-40B4-BE49-F238E27FC236}">
                <a16:creationId xmlns:a16="http://schemas.microsoft.com/office/drawing/2014/main" id="{90DF21CF-FDB4-4543-A0FB-55DB339ACBFD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4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SPIRE-1 &amp; -2: Primary endpoint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0480" y="6019800"/>
            <a:ext cx="7249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HR: hazard ratio; CI: confidence interval; 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251407062"/>
              </p:ext>
            </p:extLst>
          </p:nvPr>
        </p:nvGraphicFramePr>
        <p:xfrm>
          <a:off x="370480" y="1198067"/>
          <a:ext cx="8087720" cy="311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68517"/>
              </p:ext>
            </p:extLst>
          </p:nvPr>
        </p:nvGraphicFramePr>
        <p:xfrm>
          <a:off x="370480" y="4387416"/>
          <a:ext cx="79353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3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SPIRE-1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SPIRE-2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SPIRE-1&amp;-2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95%CI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0.80-1.22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0.65-0.97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0.76-1.02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kstvak 1">
            <a:extLst>
              <a:ext uri="{FF2B5EF4-FFF2-40B4-BE49-F238E27FC236}">
                <a16:creationId xmlns:a16="http://schemas.microsoft.com/office/drawing/2014/main" id="{4A24BFD1-3F67-466A-94B4-BC031B9ED8E2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SPIRE-1 &amp; -2: Lipid lowering results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514283771"/>
              </p:ext>
            </p:extLst>
          </p:nvPr>
        </p:nvGraphicFramePr>
        <p:xfrm>
          <a:off x="4828572" y="1691049"/>
          <a:ext cx="3340100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 txBox="1">
            <a:spLocks/>
          </p:cNvSpPr>
          <p:nvPr/>
        </p:nvSpPr>
        <p:spPr>
          <a:xfrm>
            <a:off x="341275" y="1147943"/>
            <a:ext cx="8291510" cy="3048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2563" indent="-182563" algn="l" defTabSz="4572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58775" indent="-176213" algn="l" defTabSz="4572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dirty="0"/>
              <a:t>Mean percent change from baseline in both studies combined </a:t>
            </a:r>
            <a:endParaRPr lang="nl-NL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178535559"/>
              </p:ext>
            </p:extLst>
          </p:nvPr>
        </p:nvGraphicFramePr>
        <p:xfrm>
          <a:off x="4839182" y="3774886"/>
          <a:ext cx="3340100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168523089"/>
              </p:ext>
            </p:extLst>
          </p:nvPr>
        </p:nvGraphicFramePr>
        <p:xfrm>
          <a:off x="609600" y="3711375"/>
          <a:ext cx="3340100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219708666"/>
              </p:ext>
            </p:extLst>
          </p:nvPr>
        </p:nvGraphicFramePr>
        <p:xfrm>
          <a:off x="467431" y="1677184"/>
          <a:ext cx="3340100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16849" y="6020767"/>
            <a:ext cx="8803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LDL-c: low density lipoprotein cholesterol; HDL-c: high density lipoprotein cholesterol;</a:t>
            </a:r>
          </a:p>
        </p:txBody>
      </p:sp>
      <p:sp>
        <p:nvSpPr>
          <p:cNvPr id="11" name="Tekstvak 1">
            <a:extLst>
              <a:ext uri="{FF2B5EF4-FFF2-40B4-BE49-F238E27FC236}">
                <a16:creationId xmlns:a16="http://schemas.microsoft.com/office/drawing/2014/main" id="{D8A9ABA1-F059-4215-827E-A4392EC4F802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9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SPIRE-1 &amp; -2: Pre-specified stratified analyses 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592328100"/>
              </p:ext>
            </p:extLst>
          </p:nvPr>
        </p:nvGraphicFramePr>
        <p:xfrm>
          <a:off x="533400" y="1371600"/>
          <a:ext cx="3505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56850540"/>
              </p:ext>
            </p:extLst>
          </p:nvPr>
        </p:nvGraphicFramePr>
        <p:xfrm>
          <a:off x="4612480" y="1371600"/>
          <a:ext cx="3962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295400" y="543948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P=0.006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895600" y="5439488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P=0.050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600700" y="54102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P=0.03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84245" y="541019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P=0.32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16849" y="6020767"/>
            <a:ext cx="8803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LDL-c: low density lipoprotein cholesterol;</a:t>
            </a:r>
          </a:p>
        </p:txBody>
      </p:sp>
      <p:sp>
        <p:nvSpPr>
          <p:cNvPr id="11" name="Tekstvak 1">
            <a:extLst>
              <a:ext uri="{FF2B5EF4-FFF2-40B4-BE49-F238E27FC236}">
                <a16:creationId xmlns:a16="http://schemas.microsoft.com/office/drawing/2014/main" id="{21DFC437-3543-411D-8824-221070E8A7C8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SPIRE-1 &amp; -2: Pre-specified stratified analyses 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38587987"/>
              </p:ext>
            </p:extLst>
          </p:nvPr>
        </p:nvGraphicFramePr>
        <p:xfrm>
          <a:off x="1524000" y="2362200"/>
          <a:ext cx="5791200" cy="361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2895600" y="589617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P=0.03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486400" y="5932325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P=0.83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62000" y="1576268"/>
            <a:ext cx="68961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Primary outcome stratified by randomization </a:t>
            </a:r>
            <a:r>
              <a:rPr lang="en-GB" sz="200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date</a:t>
            </a:r>
          </a:p>
          <a:p>
            <a:pPr lvl="0"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eve</a:t>
            </a:r>
            <a:r>
              <a:rPr lang="en-US" sz="200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nt</a:t>
            </a:r>
            <a:r>
              <a:rPr lang="en-US" sz="200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rate per 100 patient-years</a:t>
            </a:r>
          </a:p>
          <a:p>
            <a:endParaRPr lang="en-US" dirty="0"/>
          </a:p>
        </p:txBody>
      </p:sp>
      <p:sp>
        <p:nvSpPr>
          <p:cNvPr id="8" name="Tekstvak 1">
            <a:extLst>
              <a:ext uri="{FF2B5EF4-FFF2-40B4-BE49-F238E27FC236}">
                <a16:creationId xmlns:a16="http://schemas.microsoft.com/office/drawing/2014/main" id="{39E3D2AF-2D2D-4517-A214-D622584B20B2}"/>
              </a:ext>
            </a:extLst>
          </p:cNvPr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Ridker</a:t>
            </a:r>
            <a:r>
              <a:rPr lang="en-US" sz="1100" dirty="0">
                <a:solidFill>
                  <a:schemeClr val="bg1"/>
                </a:solidFill>
              </a:rPr>
              <a:t> PM, </a:t>
            </a:r>
            <a:r>
              <a:rPr lang="en-US" sz="1100" i="1" dirty="0">
                <a:solidFill>
                  <a:schemeClr val="bg1"/>
                </a:solidFill>
              </a:rPr>
              <a:t>et al.,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nl-NL" sz="1100" dirty="0">
                <a:solidFill>
                  <a:schemeClr val="bg1"/>
                </a:solidFill>
              </a:rPr>
              <a:t>N </a:t>
            </a:r>
            <a:r>
              <a:rPr lang="nl-NL" sz="1100" dirty="0" err="1">
                <a:solidFill>
                  <a:schemeClr val="bg1"/>
                </a:solidFill>
              </a:rPr>
              <a:t>Engl</a:t>
            </a:r>
            <a:r>
              <a:rPr lang="nl-NL" sz="1100" dirty="0">
                <a:solidFill>
                  <a:schemeClr val="bg1"/>
                </a:solidFill>
              </a:rPr>
              <a:t> J </a:t>
            </a:r>
            <a:r>
              <a:rPr lang="nl-NL" sz="1100" dirty="0" err="1">
                <a:solidFill>
                  <a:schemeClr val="bg1"/>
                </a:solidFill>
              </a:rPr>
              <a:t>Med</a:t>
            </a:r>
            <a:r>
              <a:rPr lang="nl-NL" sz="1100" dirty="0">
                <a:solidFill>
                  <a:schemeClr val="bg1"/>
                </a:solidFill>
              </a:rPr>
              <a:t> 2017; 376:1527-1539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07215"/>
      </p:ext>
    </p:extLst>
  </p:cSld>
  <p:clrMapOvr>
    <a:masterClrMapping/>
  </p:clrMapOvr>
</p:sld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995</Words>
  <Application>Microsoft Office PowerPoint</Application>
  <PresentationFormat>Diavoorstelling (4:3)</PresentationFormat>
  <Paragraphs>114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Heart Failure Summit Theme</vt:lpstr>
      <vt:lpstr>SPIRE Program: Studies of PCSK9 Inhibition and the Reduction of Vascular Events</vt:lpstr>
      <vt:lpstr>SPIRE: Background and Objective</vt:lpstr>
      <vt:lpstr>SPIRE lipid-lowering studies</vt:lpstr>
      <vt:lpstr>SPIRE-1 &amp; -2: Inclusion criteria</vt:lpstr>
      <vt:lpstr>SPIRE-1 &amp; -2: Study design</vt:lpstr>
      <vt:lpstr>SPIRE-1 &amp; -2: Primary endpoint</vt:lpstr>
      <vt:lpstr>SPIRE-1 &amp; -2: Lipid lowering results</vt:lpstr>
      <vt:lpstr>SPIRE-1 &amp; -2: Pre-specified stratified analyses </vt:lpstr>
      <vt:lpstr>SPIRE-1 &amp; -2: Pre-specified stratified analyses </vt:lpstr>
      <vt:lpstr>SPIRE: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174</cp:revision>
  <dcterms:created xsi:type="dcterms:W3CDTF">2016-04-14T13:26:15Z</dcterms:created>
  <dcterms:modified xsi:type="dcterms:W3CDTF">2018-02-21T13:18:10Z</dcterms:modified>
</cp:coreProperties>
</file>